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3" r:id="rId3"/>
    <p:sldId id="264" r:id="rId4"/>
    <p:sldId id="265" r:id="rId5"/>
    <p:sldId id="266" r:id="rId6"/>
    <p:sldId id="258" r:id="rId7"/>
    <p:sldId id="270" r:id="rId8"/>
    <p:sldId id="274" r:id="rId9"/>
    <p:sldId id="279" r:id="rId10"/>
    <p:sldId id="301" r:id="rId11"/>
    <p:sldId id="278" r:id="rId12"/>
    <p:sldId id="280" r:id="rId13"/>
    <p:sldId id="302" r:id="rId14"/>
    <p:sldId id="307" r:id="rId15"/>
    <p:sldId id="308" r:id="rId16"/>
    <p:sldId id="309" r:id="rId17"/>
    <p:sldId id="310" r:id="rId18"/>
    <p:sldId id="269" r:id="rId19"/>
    <p:sldId id="27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601A9727-10E8-4D86-87FA-873B9F9640BD}"/>
    <pc:docChg chg="modSld">
      <pc:chgData name="Danny Young" userId="cb0f4ce2-eb4f-479e-8e8f-3beb257e632f" providerId="ADAL" clId="{601A9727-10E8-4D86-87FA-873B9F9640BD}" dt="2021-03-29T16:20:16.375" v="67"/>
      <pc:docMkLst>
        <pc:docMk/>
      </pc:docMkLst>
      <pc:sldChg chg="modSp mod">
        <pc:chgData name="Danny Young" userId="cb0f4ce2-eb4f-479e-8e8f-3beb257e632f" providerId="ADAL" clId="{601A9727-10E8-4D86-87FA-873B9F9640BD}" dt="2021-03-29T16:20:16.375" v="67"/>
        <pc:sldMkLst>
          <pc:docMk/>
          <pc:sldMk cId="1772064393" sldId="302"/>
        </pc:sldMkLst>
        <pc:graphicFrameChg chg="mod">
          <ac:chgData name="Danny Young" userId="cb0f4ce2-eb4f-479e-8e8f-3beb257e632f" providerId="ADAL" clId="{601A9727-10E8-4D86-87FA-873B9F9640BD}" dt="2021-03-28T23:14:56.731" v="21" actId="1036"/>
          <ac:graphicFrameMkLst>
            <pc:docMk/>
            <pc:sldMk cId="1772064393" sldId="302"/>
            <ac:graphicFrameMk id="19" creationId="{00000000-0000-0000-0000-000000000000}"/>
          </ac:graphicFrameMkLst>
        </pc:graphicFrameChg>
        <pc:graphicFrameChg chg="mod">
          <ac:chgData name="Danny Young" userId="cb0f4ce2-eb4f-479e-8e8f-3beb257e632f" providerId="ADAL" clId="{601A9727-10E8-4D86-87FA-873B9F9640BD}" dt="2021-03-29T16:20:16.067" v="65"/>
          <ac:graphicFrameMkLst>
            <pc:docMk/>
            <pc:sldMk cId="1772064393" sldId="302"/>
            <ac:graphicFrameMk id="36" creationId="{00000000-0000-0000-0000-000000000000}"/>
          </ac:graphicFrameMkLst>
        </pc:graphicFrameChg>
        <pc:graphicFrameChg chg="mod">
          <ac:chgData name="Danny Young" userId="cb0f4ce2-eb4f-479e-8e8f-3beb257e632f" providerId="ADAL" clId="{601A9727-10E8-4D86-87FA-873B9F9640BD}" dt="2021-03-29T16:20:16.247" v="66"/>
          <ac:graphicFrameMkLst>
            <pc:docMk/>
            <pc:sldMk cId="1772064393" sldId="302"/>
            <ac:graphicFrameMk id="55" creationId="{00000000-0000-0000-0000-000000000000}"/>
          </ac:graphicFrameMkLst>
        </pc:graphicFrameChg>
        <pc:graphicFrameChg chg="mod">
          <ac:chgData name="Danny Young" userId="cb0f4ce2-eb4f-479e-8e8f-3beb257e632f" providerId="ADAL" clId="{601A9727-10E8-4D86-87FA-873B9F9640BD}" dt="2021-03-29T16:20:16.375" v="67"/>
          <ac:graphicFrameMkLst>
            <pc:docMk/>
            <pc:sldMk cId="1772064393" sldId="302"/>
            <ac:graphicFrameMk id="71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98D0D-4BBE-4912-9C9E-55433B1E4C2A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A5ED9-0A4C-4D36-9D26-AAF6CAF9F1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42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832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929F2A-04D6-4784-BC2B-E2B91DEBD6DA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28746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86C497-C0A9-4DD3-B2D1-6E67069B451A}" type="slidenum">
              <a:rPr lang="en-CA" smtClean="0"/>
              <a:pPr eaLnBrk="1" hangingPunct="1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149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447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793427-6592-4241-9BA7-01AD2BFA5B82}" type="slidenum">
              <a:rPr lang="en-CA" smtClean="0"/>
              <a:pPr eaLnBrk="1" hangingPunct="1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9074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98F048-8AD3-4DF5-A042-08ABCBAC7729}" type="slidenum">
              <a:rPr lang="en-CA" smtClean="0"/>
              <a:pPr eaLnBrk="1" hangingPunct="1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2968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8725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27958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3245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3ED45E-00A0-4309-9B19-A853E97685E6}" type="slidenum">
              <a:rPr lang="en-CA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4094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8580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491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2A1A29-6365-4797-B9B2-F80C94D473A5}" type="slidenum">
              <a:rPr lang="en-CA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687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D703C3-B4AA-429A-B476-DE35FE8B8830}" type="slidenum">
              <a:rPr lang="en-CA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996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3F68D1-6841-4927-A493-DCF885E4165B}" type="slidenum">
              <a:rPr lang="en-CA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8041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4332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1728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7369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6A5ED9-0A4C-4D36-9D26-AAF6CAF9F111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239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oleObject" Target="../embeddings/oleObject151.bin"/><Relationship Id="rId18" Type="http://schemas.openxmlformats.org/officeDocument/2006/relationships/image" Target="../media/image112.wmf"/><Relationship Id="rId26" Type="http://schemas.openxmlformats.org/officeDocument/2006/relationships/image" Target="../media/image116.wmf"/><Relationship Id="rId3" Type="http://schemas.openxmlformats.org/officeDocument/2006/relationships/oleObject" Target="../embeddings/oleObject146.bin"/><Relationship Id="rId21" Type="http://schemas.openxmlformats.org/officeDocument/2006/relationships/oleObject" Target="../embeddings/oleObject155.bin"/><Relationship Id="rId34" Type="http://schemas.openxmlformats.org/officeDocument/2006/relationships/image" Target="../media/image119.wmf"/><Relationship Id="rId7" Type="http://schemas.openxmlformats.org/officeDocument/2006/relationships/oleObject" Target="../embeddings/oleObject148.bin"/><Relationship Id="rId12" Type="http://schemas.openxmlformats.org/officeDocument/2006/relationships/image" Target="../media/image109.wmf"/><Relationship Id="rId17" Type="http://schemas.openxmlformats.org/officeDocument/2006/relationships/oleObject" Target="../embeddings/oleObject153.bin"/><Relationship Id="rId25" Type="http://schemas.openxmlformats.org/officeDocument/2006/relationships/oleObject" Target="../embeddings/oleObject157.bin"/><Relationship Id="rId33" Type="http://schemas.openxmlformats.org/officeDocument/2006/relationships/oleObject" Target="../embeddings/oleObject162.bin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11.wmf"/><Relationship Id="rId20" Type="http://schemas.openxmlformats.org/officeDocument/2006/relationships/image" Target="../media/image113.wmf"/><Relationship Id="rId29" Type="http://schemas.openxmlformats.org/officeDocument/2006/relationships/oleObject" Target="../embeddings/oleObject16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150.bin"/><Relationship Id="rId24" Type="http://schemas.openxmlformats.org/officeDocument/2006/relationships/image" Target="../media/image115.wmf"/><Relationship Id="rId32" Type="http://schemas.openxmlformats.org/officeDocument/2006/relationships/image" Target="../media/image118.wmf"/><Relationship Id="rId5" Type="http://schemas.openxmlformats.org/officeDocument/2006/relationships/oleObject" Target="../embeddings/oleObject147.bin"/><Relationship Id="rId15" Type="http://schemas.openxmlformats.org/officeDocument/2006/relationships/oleObject" Target="../embeddings/oleObject152.bin"/><Relationship Id="rId23" Type="http://schemas.openxmlformats.org/officeDocument/2006/relationships/oleObject" Target="../embeddings/oleObject156.bin"/><Relationship Id="rId28" Type="http://schemas.openxmlformats.org/officeDocument/2006/relationships/oleObject" Target="../embeddings/oleObject159.bin"/><Relationship Id="rId10" Type="http://schemas.openxmlformats.org/officeDocument/2006/relationships/image" Target="../media/image108.wmf"/><Relationship Id="rId19" Type="http://schemas.openxmlformats.org/officeDocument/2006/relationships/oleObject" Target="../embeddings/oleObject154.bin"/><Relationship Id="rId31" Type="http://schemas.openxmlformats.org/officeDocument/2006/relationships/oleObject" Target="../embeddings/oleObject161.bin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149.bin"/><Relationship Id="rId14" Type="http://schemas.openxmlformats.org/officeDocument/2006/relationships/image" Target="../media/image110.wmf"/><Relationship Id="rId22" Type="http://schemas.openxmlformats.org/officeDocument/2006/relationships/image" Target="../media/image114.wmf"/><Relationship Id="rId27" Type="http://schemas.openxmlformats.org/officeDocument/2006/relationships/oleObject" Target="../embeddings/oleObject158.bin"/><Relationship Id="rId30" Type="http://schemas.openxmlformats.org/officeDocument/2006/relationships/image" Target="../media/image117.wmf"/><Relationship Id="rId35" Type="http://schemas.openxmlformats.org/officeDocument/2006/relationships/hyperlink" Target="http://www.bcmath.ca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13" Type="http://schemas.openxmlformats.org/officeDocument/2006/relationships/image" Target="../media/image123.wmf"/><Relationship Id="rId18" Type="http://schemas.openxmlformats.org/officeDocument/2006/relationships/oleObject" Target="../embeddings/oleObject172.bin"/><Relationship Id="rId26" Type="http://schemas.openxmlformats.org/officeDocument/2006/relationships/oleObject" Target="../embeddings/oleObject176.bin"/><Relationship Id="rId39" Type="http://schemas.openxmlformats.org/officeDocument/2006/relationships/oleObject" Target="../embeddings/oleObject183.bin"/><Relationship Id="rId3" Type="http://schemas.openxmlformats.org/officeDocument/2006/relationships/oleObject" Target="../embeddings/oleObject163.bin"/><Relationship Id="rId21" Type="http://schemas.openxmlformats.org/officeDocument/2006/relationships/image" Target="../media/image127.wmf"/><Relationship Id="rId34" Type="http://schemas.openxmlformats.org/officeDocument/2006/relationships/oleObject" Target="../embeddings/oleObject180.bin"/><Relationship Id="rId42" Type="http://schemas.openxmlformats.org/officeDocument/2006/relationships/oleObject" Target="../embeddings/oleObject185.bin"/><Relationship Id="rId7" Type="http://schemas.openxmlformats.org/officeDocument/2006/relationships/oleObject" Target="../embeddings/oleObject166.bin"/><Relationship Id="rId12" Type="http://schemas.openxmlformats.org/officeDocument/2006/relationships/oleObject" Target="../embeddings/oleObject169.bin"/><Relationship Id="rId17" Type="http://schemas.openxmlformats.org/officeDocument/2006/relationships/image" Target="../media/image125.wmf"/><Relationship Id="rId25" Type="http://schemas.openxmlformats.org/officeDocument/2006/relationships/image" Target="../media/image129.wmf"/><Relationship Id="rId33" Type="http://schemas.openxmlformats.org/officeDocument/2006/relationships/image" Target="../media/image133.wmf"/><Relationship Id="rId38" Type="http://schemas.openxmlformats.org/officeDocument/2006/relationships/image" Target="../media/image135.wmf"/><Relationship Id="rId2" Type="http://schemas.openxmlformats.org/officeDocument/2006/relationships/notesSlide" Target="../notesSlides/notesSlide11.xml"/><Relationship Id="rId16" Type="http://schemas.openxmlformats.org/officeDocument/2006/relationships/oleObject" Target="../embeddings/oleObject171.bin"/><Relationship Id="rId20" Type="http://schemas.openxmlformats.org/officeDocument/2006/relationships/oleObject" Target="../embeddings/oleObject173.bin"/><Relationship Id="rId29" Type="http://schemas.openxmlformats.org/officeDocument/2006/relationships/image" Target="../media/image131.wmf"/><Relationship Id="rId41" Type="http://schemas.openxmlformats.org/officeDocument/2006/relationships/image" Target="../media/image136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5.bin"/><Relationship Id="rId11" Type="http://schemas.openxmlformats.org/officeDocument/2006/relationships/image" Target="../media/image122.wmf"/><Relationship Id="rId24" Type="http://schemas.openxmlformats.org/officeDocument/2006/relationships/oleObject" Target="../embeddings/oleObject175.bin"/><Relationship Id="rId32" Type="http://schemas.openxmlformats.org/officeDocument/2006/relationships/oleObject" Target="../embeddings/oleObject179.bin"/><Relationship Id="rId37" Type="http://schemas.openxmlformats.org/officeDocument/2006/relationships/oleObject" Target="../embeddings/oleObject182.bin"/><Relationship Id="rId40" Type="http://schemas.openxmlformats.org/officeDocument/2006/relationships/oleObject" Target="../embeddings/oleObject184.bin"/><Relationship Id="rId45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164.bin"/><Relationship Id="rId15" Type="http://schemas.openxmlformats.org/officeDocument/2006/relationships/image" Target="../media/image124.wmf"/><Relationship Id="rId23" Type="http://schemas.openxmlformats.org/officeDocument/2006/relationships/image" Target="../media/image128.wmf"/><Relationship Id="rId28" Type="http://schemas.openxmlformats.org/officeDocument/2006/relationships/oleObject" Target="../embeddings/oleObject177.bin"/><Relationship Id="rId36" Type="http://schemas.openxmlformats.org/officeDocument/2006/relationships/oleObject" Target="../embeddings/oleObject181.bin"/><Relationship Id="rId10" Type="http://schemas.openxmlformats.org/officeDocument/2006/relationships/oleObject" Target="../embeddings/oleObject168.bin"/><Relationship Id="rId19" Type="http://schemas.openxmlformats.org/officeDocument/2006/relationships/image" Target="../media/image126.wmf"/><Relationship Id="rId31" Type="http://schemas.openxmlformats.org/officeDocument/2006/relationships/image" Target="../media/image132.wmf"/><Relationship Id="rId44" Type="http://schemas.openxmlformats.org/officeDocument/2006/relationships/image" Target="../media/image137.wmf"/><Relationship Id="rId4" Type="http://schemas.openxmlformats.org/officeDocument/2006/relationships/image" Target="../media/image120.wmf"/><Relationship Id="rId9" Type="http://schemas.openxmlformats.org/officeDocument/2006/relationships/image" Target="../media/image121.wmf"/><Relationship Id="rId14" Type="http://schemas.openxmlformats.org/officeDocument/2006/relationships/oleObject" Target="../embeddings/oleObject170.bin"/><Relationship Id="rId22" Type="http://schemas.openxmlformats.org/officeDocument/2006/relationships/oleObject" Target="../embeddings/oleObject174.bin"/><Relationship Id="rId27" Type="http://schemas.openxmlformats.org/officeDocument/2006/relationships/image" Target="../media/image130.wmf"/><Relationship Id="rId30" Type="http://schemas.openxmlformats.org/officeDocument/2006/relationships/oleObject" Target="../embeddings/oleObject178.bin"/><Relationship Id="rId35" Type="http://schemas.openxmlformats.org/officeDocument/2006/relationships/image" Target="../media/image134.wmf"/><Relationship Id="rId43" Type="http://schemas.openxmlformats.org/officeDocument/2006/relationships/oleObject" Target="../embeddings/oleObject18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89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88.bin"/><Relationship Id="rId10" Type="http://schemas.openxmlformats.org/officeDocument/2006/relationships/image" Target="../media/image141.wmf"/><Relationship Id="rId4" Type="http://schemas.openxmlformats.org/officeDocument/2006/relationships/image" Target="../media/image138.wmf"/><Relationship Id="rId9" Type="http://schemas.openxmlformats.org/officeDocument/2006/relationships/oleObject" Target="../embeddings/oleObject190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6.bin"/><Relationship Id="rId18" Type="http://schemas.openxmlformats.org/officeDocument/2006/relationships/image" Target="../media/image112.wmf"/><Relationship Id="rId26" Type="http://schemas.openxmlformats.org/officeDocument/2006/relationships/image" Target="../media/image116.wmf"/><Relationship Id="rId39" Type="http://schemas.openxmlformats.org/officeDocument/2006/relationships/oleObject" Target="../embeddings/oleObject209.bin"/><Relationship Id="rId21" Type="http://schemas.openxmlformats.org/officeDocument/2006/relationships/oleObject" Target="../embeddings/oleObject200.bin"/><Relationship Id="rId34" Type="http://schemas.openxmlformats.org/officeDocument/2006/relationships/image" Target="../media/image149.wmf"/><Relationship Id="rId42" Type="http://schemas.openxmlformats.org/officeDocument/2006/relationships/oleObject" Target="../embeddings/oleObject212.bin"/><Relationship Id="rId47" Type="http://schemas.openxmlformats.org/officeDocument/2006/relationships/oleObject" Target="../embeddings/oleObject215.bin"/><Relationship Id="rId50" Type="http://schemas.openxmlformats.org/officeDocument/2006/relationships/oleObject" Target="../embeddings/oleObject217.bin"/><Relationship Id="rId55" Type="http://schemas.openxmlformats.org/officeDocument/2006/relationships/image" Target="../media/image156.wmf"/><Relationship Id="rId63" Type="http://schemas.openxmlformats.org/officeDocument/2006/relationships/image" Target="../media/image160.wmf"/><Relationship Id="rId7" Type="http://schemas.openxmlformats.org/officeDocument/2006/relationships/oleObject" Target="../embeddings/oleObject193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11.wmf"/><Relationship Id="rId20" Type="http://schemas.openxmlformats.org/officeDocument/2006/relationships/image" Target="../media/image113.wmf"/><Relationship Id="rId29" Type="http://schemas.openxmlformats.org/officeDocument/2006/relationships/oleObject" Target="../embeddings/oleObject204.bin"/><Relationship Id="rId41" Type="http://schemas.openxmlformats.org/officeDocument/2006/relationships/oleObject" Target="../embeddings/oleObject211.bin"/><Relationship Id="rId54" Type="http://schemas.openxmlformats.org/officeDocument/2006/relationships/oleObject" Target="../embeddings/oleObject219.bin"/><Relationship Id="rId62" Type="http://schemas.openxmlformats.org/officeDocument/2006/relationships/oleObject" Target="../embeddings/oleObject22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195.bin"/><Relationship Id="rId24" Type="http://schemas.openxmlformats.org/officeDocument/2006/relationships/image" Target="../media/image145.wmf"/><Relationship Id="rId32" Type="http://schemas.openxmlformats.org/officeDocument/2006/relationships/image" Target="../media/image148.wmf"/><Relationship Id="rId37" Type="http://schemas.openxmlformats.org/officeDocument/2006/relationships/oleObject" Target="../embeddings/oleObject208.bin"/><Relationship Id="rId40" Type="http://schemas.openxmlformats.org/officeDocument/2006/relationships/oleObject" Target="../embeddings/oleObject210.bin"/><Relationship Id="rId45" Type="http://schemas.openxmlformats.org/officeDocument/2006/relationships/oleObject" Target="../embeddings/oleObject214.bin"/><Relationship Id="rId53" Type="http://schemas.openxmlformats.org/officeDocument/2006/relationships/image" Target="../media/image155.wmf"/><Relationship Id="rId58" Type="http://schemas.openxmlformats.org/officeDocument/2006/relationships/oleObject" Target="../embeddings/oleObject221.bin"/><Relationship Id="rId66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192.bin"/><Relationship Id="rId15" Type="http://schemas.openxmlformats.org/officeDocument/2006/relationships/oleObject" Target="../embeddings/oleObject197.bin"/><Relationship Id="rId23" Type="http://schemas.openxmlformats.org/officeDocument/2006/relationships/oleObject" Target="../embeddings/oleObject201.bin"/><Relationship Id="rId28" Type="http://schemas.openxmlformats.org/officeDocument/2006/relationships/image" Target="../media/image146.wmf"/><Relationship Id="rId36" Type="http://schemas.openxmlformats.org/officeDocument/2006/relationships/image" Target="../media/image119.wmf"/><Relationship Id="rId49" Type="http://schemas.openxmlformats.org/officeDocument/2006/relationships/oleObject" Target="../embeddings/oleObject216.bin"/><Relationship Id="rId57" Type="http://schemas.openxmlformats.org/officeDocument/2006/relationships/image" Target="../media/image157.wmf"/><Relationship Id="rId61" Type="http://schemas.openxmlformats.org/officeDocument/2006/relationships/image" Target="../media/image159.wmf"/><Relationship Id="rId10" Type="http://schemas.openxmlformats.org/officeDocument/2006/relationships/image" Target="../media/image108.wmf"/><Relationship Id="rId19" Type="http://schemas.openxmlformats.org/officeDocument/2006/relationships/oleObject" Target="../embeddings/oleObject199.bin"/><Relationship Id="rId31" Type="http://schemas.openxmlformats.org/officeDocument/2006/relationships/oleObject" Target="../embeddings/oleObject205.bin"/><Relationship Id="rId44" Type="http://schemas.openxmlformats.org/officeDocument/2006/relationships/image" Target="../media/image151.wmf"/><Relationship Id="rId52" Type="http://schemas.openxmlformats.org/officeDocument/2006/relationships/oleObject" Target="../embeddings/oleObject218.bin"/><Relationship Id="rId60" Type="http://schemas.openxmlformats.org/officeDocument/2006/relationships/oleObject" Target="../embeddings/oleObject222.bin"/><Relationship Id="rId65" Type="http://schemas.openxmlformats.org/officeDocument/2006/relationships/image" Target="../media/image161.wmf"/><Relationship Id="rId4" Type="http://schemas.openxmlformats.org/officeDocument/2006/relationships/image" Target="../media/image142.wmf"/><Relationship Id="rId9" Type="http://schemas.openxmlformats.org/officeDocument/2006/relationships/oleObject" Target="../embeddings/oleObject194.bin"/><Relationship Id="rId14" Type="http://schemas.openxmlformats.org/officeDocument/2006/relationships/image" Target="../media/image143.wmf"/><Relationship Id="rId22" Type="http://schemas.openxmlformats.org/officeDocument/2006/relationships/image" Target="../media/image144.wmf"/><Relationship Id="rId27" Type="http://schemas.openxmlformats.org/officeDocument/2006/relationships/oleObject" Target="../embeddings/oleObject203.bin"/><Relationship Id="rId30" Type="http://schemas.openxmlformats.org/officeDocument/2006/relationships/image" Target="../media/image147.wmf"/><Relationship Id="rId35" Type="http://schemas.openxmlformats.org/officeDocument/2006/relationships/oleObject" Target="../embeddings/oleObject207.bin"/><Relationship Id="rId43" Type="http://schemas.openxmlformats.org/officeDocument/2006/relationships/oleObject" Target="../embeddings/oleObject213.bin"/><Relationship Id="rId48" Type="http://schemas.openxmlformats.org/officeDocument/2006/relationships/image" Target="../media/image153.wmf"/><Relationship Id="rId56" Type="http://schemas.openxmlformats.org/officeDocument/2006/relationships/oleObject" Target="../embeddings/oleObject220.bin"/><Relationship Id="rId64" Type="http://schemas.openxmlformats.org/officeDocument/2006/relationships/oleObject" Target="../embeddings/oleObject224.bin"/><Relationship Id="rId8" Type="http://schemas.openxmlformats.org/officeDocument/2006/relationships/image" Target="../media/image107.wmf"/><Relationship Id="rId51" Type="http://schemas.openxmlformats.org/officeDocument/2006/relationships/image" Target="../media/image154.wmf"/><Relationship Id="rId3" Type="http://schemas.openxmlformats.org/officeDocument/2006/relationships/oleObject" Target="../embeddings/oleObject191.bin"/><Relationship Id="rId12" Type="http://schemas.openxmlformats.org/officeDocument/2006/relationships/image" Target="../media/image109.wmf"/><Relationship Id="rId17" Type="http://schemas.openxmlformats.org/officeDocument/2006/relationships/oleObject" Target="../embeddings/oleObject198.bin"/><Relationship Id="rId25" Type="http://schemas.openxmlformats.org/officeDocument/2006/relationships/oleObject" Target="../embeddings/oleObject202.bin"/><Relationship Id="rId33" Type="http://schemas.openxmlformats.org/officeDocument/2006/relationships/oleObject" Target="../embeddings/oleObject206.bin"/><Relationship Id="rId38" Type="http://schemas.openxmlformats.org/officeDocument/2006/relationships/image" Target="../media/image150.wmf"/><Relationship Id="rId46" Type="http://schemas.openxmlformats.org/officeDocument/2006/relationships/image" Target="../media/image152.wmf"/><Relationship Id="rId59" Type="http://schemas.openxmlformats.org/officeDocument/2006/relationships/image" Target="../media/image158.wmf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30.bin"/><Relationship Id="rId18" Type="http://schemas.openxmlformats.org/officeDocument/2006/relationships/image" Target="../media/image112.wmf"/><Relationship Id="rId26" Type="http://schemas.openxmlformats.org/officeDocument/2006/relationships/image" Target="../media/image116.wmf"/><Relationship Id="rId39" Type="http://schemas.openxmlformats.org/officeDocument/2006/relationships/oleObject" Target="../embeddings/oleObject243.bin"/><Relationship Id="rId21" Type="http://schemas.openxmlformats.org/officeDocument/2006/relationships/oleObject" Target="../embeddings/oleObject234.bin"/><Relationship Id="rId34" Type="http://schemas.openxmlformats.org/officeDocument/2006/relationships/image" Target="../media/image165.wmf"/><Relationship Id="rId42" Type="http://schemas.openxmlformats.org/officeDocument/2006/relationships/oleObject" Target="../embeddings/oleObject246.bin"/><Relationship Id="rId47" Type="http://schemas.openxmlformats.org/officeDocument/2006/relationships/oleObject" Target="../embeddings/oleObject249.bin"/><Relationship Id="rId50" Type="http://schemas.openxmlformats.org/officeDocument/2006/relationships/oleObject" Target="../embeddings/oleObject251.bin"/><Relationship Id="rId55" Type="http://schemas.openxmlformats.org/officeDocument/2006/relationships/image" Target="../media/image156.wmf"/><Relationship Id="rId63" Type="http://schemas.openxmlformats.org/officeDocument/2006/relationships/image" Target="../media/image160.wmf"/><Relationship Id="rId68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227.bin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11.wmf"/><Relationship Id="rId29" Type="http://schemas.openxmlformats.org/officeDocument/2006/relationships/oleObject" Target="../embeddings/oleObject238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229.bin"/><Relationship Id="rId24" Type="http://schemas.openxmlformats.org/officeDocument/2006/relationships/image" Target="../media/image145.wmf"/><Relationship Id="rId32" Type="http://schemas.openxmlformats.org/officeDocument/2006/relationships/image" Target="../media/image164.wmf"/><Relationship Id="rId37" Type="http://schemas.openxmlformats.org/officeDocument/2006/relationships/oleObject" Target="../embeddings/oleObject242.bin"/><Relationship Id="rId40" Type="http://schemas.openxmlformats.org/officeDocument/2006/relationships/oleObject" Target="../embeddings/oleObject244.bin"/><Relationship Id="rId45" Type="http://schemas.openxmlformats.org/officeDocument/2006/relationships/oleObject" Target="../embeddings/oleObject248.bin"/><Relationship Id="rId53" Type="http://schemas.openxmlformats.org/officeDocument/2006/relationships/image" Target="../media/image155.wmf"/><Relationship Id="rId58" Type="http://schemas.openxmlformats.org/officeDocument/2006/relationships/oleObject" Target="../embeddings/oleObject255.bin"/><Relationship Id="rId66" Type="http://schemas.openxmlformats.org/officeDocument/2006/relationships/oleObject" Target="../embeddings/oleObject259.bin"/><Relationship Id="rId5" Type="http://schemas.openxmlformats.org/officeDocument/2006/relationships/oleObject" Target="../embeddings/oleObject226.bin"/><Relationship Id="rId15" Type="http://schemas.openxmlformats.org/officeDocument/2006/relationships/oleObject" Target="../embeddings/oleObject231.bin"/><Relationship Id="rId23" Type="http://schemas.openxmlformats.org/officeDocument/2006/relationships/oleObject" Target="../embeddings/oleObject235.bin"/><Relationship Id="rId28" Type="http://schemas.openxmlformats.org/officeDocument/2006/relationships/image" Target="../media/image146.wmf"/><Relationship Id="rId36" Type="http://schemas.openxmlformats.org/officeDocument/2006/relationships/image" Target="../media/image166.wmf"/><Relationship Id="rId49" Type="http://schemas.openxmlformats.org/officeDocument/2006/relationships/oleObject" Target="../embeddings/oleObject250.bin"/><Relationship Id="rId57" Type="http://schemas.openxmlformats.org/officeDocument/2006/relationships/image" Target="../media/image157.wmf"/><Relationship Id="rId61" Type="http://schemas.openxmlformats.org/officeDocument/2006/relationships/image" Target="../media/image169.wmf"/><Relationship Id="rId10" Type="http://schemas.openxmlformats.org/officeDocument/2006/relationships/image" Target="../media/image108.wmf"/><Relationship Id="rId19" Type="http://schemas.openxmlformats.org/officeDocument/2006/relationships/oleObject" Target="../embeddings/oleObject233.bin"/><Relationship Id="rId31" Type="http://schemas.openxmlformats.org/officeDocument/2006/relationships/oleObject" Target="../embeddings/oleObject239.bin"/><Relationship Id="rId44" Type="http://schemas.openxmlformats.org/officeDocument/2006/relationships/image" Target="../media/image168.wmf"/><Relationship Id="rId52" Type="http://schemas.openxmlformats.org/officeDocument/2006/relationships/oleObject" Target="../embeddings/oleObject252.bin"/><Relationship Id="rId60" Type="http://schemas.openxmlformats.org/officeDocument/2006/relationships/oleObject" Target="../embeddings/oleObject256.bin"/><Relationship Id="rId65" Type="http://schemas.openxmlformats.org/officeDocument/2006/relationships/image" Target="../media/image170.wmf"/><Relationship Id="rId4" Type="http://schemas.openxmlformats.org/officeDocument/2006/relationships/image" Target="../media/image162.wmf"/><Relationship Id="rId9" Type="http://schemas.openxmlformats.org/officeDocument/2006/relationships/oleObject" Target="../embeddings/oleObject228.bin"/><Relationship Id="rId14" Type="http://schemas.openxmlformats.org/officeDocument/2006/relationships/image" Target="../media/image163.wmf"/><Relationship Id="rId22" Type="http://schemas.openxmlformats.org/officeDocument/2006/relationships/image" Target="../media/image144.wmf"/><Relationship Id="rId27" Type="http://schemas.openxmlformats.org/officeDocument/2006/relationships/oleObject" Target="../embeddings/oleObject237.bin"/><Relationship Id="rId30" Type="http://schemas.openxmlformats.org/officeDocument/2006/relationships/image" Target="../media/image147.wmf"/><Relationship Id="rId35" Type="http://schemas.openxmlformats.org/officeDocument/2006/relationships/oleObject" Target="../embeddings/oleObject241.bin"/><Relationship Id="rId43" Type="http://schemas.openxmlformats.org/officeDocument/2006/relationships/oleObject" Target="../embeddings/oleObject247.bin"/><Relationship Id="rId48" Type="http://schemas.openxmlformats.org/officeDocument/2006/relationships/image" Target="../media/image153.wmf"/><Relationship Id="rId56" Type="http://schemas.openxmlformats.org/officeDocument/2006/relationships/oleObject" Target="../embeddings/oleObject254.bin"/><Relationship Id="rId64" Type="http://schemas.openxmlformats.org/officeDocument/2006/relationships/oleObject" Target="../embeddings/oleObject258.bin"/><Relationship Id="rId8" Type="http://schemas.openxmlformats.org/officeDocument/2006/relationships/image" Target="../media/image107.wmf"/><Relationship Id="rId51" Type="http://schemas.openxmlformats.org/officeDocument/2006/relationships/image" Target="../media/image154.wmf"/><Relationship Id="rId3" Type="http://schemas.openxmlformats.org/officeDocument/2006/relationships/oleObject" Target="../embeddings/oleObject225.bin"/><Relationship Id="rId12" Type="http://schemas.openxmlformats.org/officeDocument/2006/relationships/image" Target="../media/image109.wmf"/><Relationship Id="rId17" Type="http://schemas.openxmlformats.org/officeDocument/2006/relationships/oleObject" Target="../embeddings/oleObject232.bin"/><Relationship Id="rId25" Type="http://schemas.openxmlformats.org/officeDocument/2006/relationships/oleObject" Target="../embeddings/oleObject236.bin"/><Relationship Id="rId33" Type="http://schemas.openxmlformats.org/officeDocument/2006/relationships/oleObject" Target="../embeddings/oleObject240.bin"/><Relationship Id="rId38" Type="http://schemas.openxmlformats.org/officeDocument/2006/relationships/image" Target="../media/image167.wmf"/><Relationship Id="rId46" Type="http://schemas.openxmlformats.org/officeDocument/2006/relationships/image" Target="../media/image152.wmf"/><Relationship Id="rId59" Type="http://schemas.openxmlformats.org/officeDocument/2006/relationships/image" Target="../media/image158.wmf"/><Relationship Id="rId67" Type="http://schemas.openxmlformats.org/officeDocument/2006/relationships/image" Target="../media/image171.wmf"/><Relationship Id="rId20" Type="http://schemas.openxmlformats.org/officeDocument/2006/relationships/image" Target="../media/image113.wmf"/><Relationship Id="rId41" Type="http://schemas.openxmlformats.org/officeDocument/2006/relationships/oleObject" Target="../embeddings/oleObject245.bin"/><Relationship Id="rId54" Type="http://schemas.openxmlformats.org/officeDocument/2006/relationships/oleObject" Target="../embeddings/oleObject253.bin"/><Relationship Id="rId62" Type="http://schemas.openxmlformats.org/officeDocument/2006/relationships/oleObject" Target="../embeddings/oleObject25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13" Type="http://schemas.openxmlformats.org/officeDocument/2006/relationships/oleObject" Target="../embeddings/oleObject265.bin"/><Relationship Id="rId18" Type="http://schemas.openxmlformats.org/officeDocument/2006/relationships/image" Target="../media/image179.wmf"/><Relationship Id="rId3" Type="http://schemas.openxmlformats.org/officeDocument/2006/relationships/oleObject" Target="../embeddings/oleObject260.bin"/><Relationship Id="rId7" Type="http://schemas.openxmlformats.org/officeDocument/2006/relationships/oleObject" Target="../embeddings/oleObject262.bin"/><Relationship Id="rId12" Type="http://schemas.openxmlformats.org/officeDocument/2006/relationships/image" Target="../media/image176.wmf"/><Relationship Id="rId17" Type="http://schemas.openxmlformats.org/officeDocument/2006/relationships/oleObject" Target="../embeddings/oleObject267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7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3.wmf"/><Relationship Id="rId11" Type="http://schemas.openxmlformats.org/officeDocument/2006/relationships/oleObject" Target="../embeddings/oleObject264.bin"/><Relationship Id="rId5" Type="http://schemas.openxmlformats.org/officeDocument/2006/relationships/oleObject" Target="../embeddings/oleObject261.bin"/><Relationship Id="rId15" Type="http://schemas.openxmlformats.org/officeDocument/2006/relationships/oleObject" Target="../embeddings/oleObject266.bin"/><Relationship Id="rId10" Type="http://schemas.openxmlformats.org/officeDocument/2006/relationships/image" Target="../media/image175.wmf"/><Relationship Id="rId4" Type="http://schemas.openxmlformats.org/officeDocument/2006/relationships/image" Target="../media/image172.wmf"/><Relationship Id="rId9" Type="http://schemas.openxmlformats.org/officeDocument/2006/relationships/oleObject" Target="../embeddings/oleObject263.bin"/><Relationship Id="rId14" Type="http://schemas.openxmlformats.org/officeDocument/2006/relationships/image" Target="../media/image17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5" Type="http://schemas.openxmlformats.org/officeDocument/2006/relationships/image" Target="../media/image182.png"/><Relationship Id="rId4" Type="http://schemas.openxmlformats.org/officeDocument/2006/relationships/image" Target="../media/image18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wmf"/><Relationship Id="rId13" Type="http://schemas.openxmlformats.org/officeDocument/2006/relationships/oleObject" Target="../embeddings/oleObject273.bin"/><Relationship Id="rId18" Type="http://schemas.openxmlformats.org/officeDocument/2006/relationships/image" Target="../media/image187.wmf"/><Relationship Id="rId26" Type="http://schemas.openxmlformats.org/officeDocument/2006/relationships/image" Target="../media/image191.wmf"/><Relationship Id="rId3" Type="http://schemas.openxmlformats.org/officeDocument/2006/relationships/oleObject" Target="../embeddings/oleObject268.bin"/><Relationship Id="rId21" Type="http://schemas.openxmlformats.org/officeDocument/2006/relationships/oleObject" Target="../embeddings/oleObject277.bin"/><Relationship Id="rId7" Type="http://schemas.openxmlformats.org/officeDocument/2006/relationships/oleObject" Target="../embeddings/oleObject270.bin"/><Relationship Id="rId12" Type="http://schemas.openxmlformats.org/officeDocument/2006/relationships/image" Target="../media/image184.wmf"/><Relationship Id="rId17" Type="http://schemas.openxmlformats.org/officeDocument/2006/relationships/oleObject" Target="../embeddings/oleObject275.bin"/><Relationship Id="rId25" Type="http://schemas.openxmlformats.org/officeDocument/2006/relationships/oleObject" Target="../embeddings/oleObject279.bin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86.wmf"/><Relationship Id="rId20" Type="http://schemas.openxmlformats.org/officeDocument/2006/relationships/image" Target="../media/image18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1.wmf"/><Relationship Id="rId11" Type="http://schemas.openxmlformats.org/officeDocument/2006/relationships/oleObject" Target="../embeddings/oleObject272.bin"/><Relationship Id="rId24" Type="http://schemas.openxmlformats.org/officeDocument/2006/relationships/image" Target="../media/image190.wmf"/><Relationship Id="rId5" Type="http://schemas.openxmlformats.org/officeDocument/2006/relationships/oleObject" Target="../embeddings/oleObject269.bin"/><Relationship Id="rId15" Type="http://schemas.openxmlformats.org/officeDocument/2006/relationships/oleObject" Target="../embeddings/oleObject274.bin"/><Relationship Id="rId23" Type="http://schemas.openxmlformats.org/officeDocument/2006/relationships/oleObject" Target="../embeddings/oleObject278.bin"/><Relationship Id="rId10" Type="http://schemas.openxmlformats.org/officeDocument/2006/relationships/image" Target="../media/image183.wmf"/><Relationship Id="rId19" Type="http://schemas.openxmlformats.org/officeDocument/2006/relationships/oleObject" Target="../embeddings/oleObject276.bin"/><Relationship Id="rId4" Type="http://schemas.openxmlformats.org/officeDocument/2006/relationships/image" Target="../media/image180.wmf"/><Relationship Id="rId9" Type="http://schemas.openxmlformats.org/officeDocument/2006/relationships/oleObject" Target="../embeddings/oleObject271.bin"/><Relationship Id="rId14" Type="http://schemas.openxmlformats.org/officeDocument/2006/relationships/image" Target="../media/image185.wmf"/><Relationship Id="rId22" Type="http://schemas.openxmlformats.org/officeDocument/2006/relationships/image" Target="../media/image189.w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5.bin"/><Relationship Id="rId18" Type="http://schemas.openxmlformats.org/officeDocument/2006/relationships/image" Target="../media/image199.wmf"/><Relationship Id="rId26" Type="http://schemas.openxmlformats.org/officeDocument/2006/relationships/image" Target="../media/image203.wmf"/><Relationship Id="rId39" Type="http://schemas.openxmlformats.org/officeDocument/2006/relationships/oleObject" Target="../embeddings/oleObject298.bin"/><Relationship Id="rId3" Type="http://schemas.openxmlformats.org/officeDocument/2006/relationships/oleObject" Target="../embeddings/oleObject280.bin"/><Relationship Id="rId21" Type="http://schemas.openxmlformats.org/officeDocument/2006/relationships/oleObject" Target="../embeddings/oleObject289.bin"/><Relationship Id="rId34" Type="http://schemas.openxmlformats.org/officeDocument/2006/relationships/image" Target="../media/image207.wmf"/><Relationship Id="rId42" Type="http://schemas.openxmlformats.org/officeDocument/2006/relationships/image" Target="../media/image211.wmf"/><Relationship Id="rId47" Type="http://schemas.openxmlformats.org/officeDocument/2006/relationships/oleObject" Target="../embeddings/oleObject302.bin"/><Relationship Id="rId50" Type="http://schemas.openxmlformats.org/officeDocument/2006/relationships/image" Target="../media/image215.wmf"/><Relationship Id="rId7" Type="http://schemas.openxmlformats.org/officeDocument/2006/relationships/oleObject" Target="../embeddings/oleObject282.bin"/><Relationship Id="rId12" Type="http://schemas.openxmlformats.org/officeDocument/2006/relationships/image" Target="../media/image196.wmf"/><Relationship Id="rId17" Type="http://schemas.openxmlformats.org/officeDocument/2006/relationships/oleObject" Target="../embeddings/oleObject287.bin"/><Relationship Id="rId25" Type="http://schemas.openxmlformats.org/officeDocument/2006/relationships/oleObject" Target="../embeddings/oleObject291.bin"/><Relationship Id="rId33" Type="http://schemas.openxmlformats.org/officeDocument/2006/relationships/oleObject" Target="../embeddings/oleObject295.bin"/><Relationship Id="rId38" Type="http://schemas.openxmlformats.org/officeDocument/2006/relationships/image" Target="../media/image209.wmf"/><Relationship Id="rId46" Type="http://schemas.openxmlformats.org/officeDocument/2006/relationships/image" Target="../media/image213.wmf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98.wmf"/><Relationship Id="rId20" Type="http://schemas.openxmlformats.org/officeDocument/2006/relationships/image" Target="../media/image200.wmf"/><Relationship Id="rId29" Type="http://schemas.openxmlformats.org/officeDocument/2006/relationships/oleObject" Target="../embeddings/oleObject293.bin"/><Relationship Id="rId41" Type="http://schemas.openxmlformats.org/officeDocument/2006/relationships/oleObject" Target="../embeddings/oleObject29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3.wmf"/><Relationship Id="rId11" Type="http://schemas.openxmlformats.org/officeDocument/2006/relationships/oleObject" Target="../embeddings/oleObject284.bin"/><Relationship Id="rId24" Type="http://schemas.openxmlformats.org/officeDocument/2006/relationships/image" Target="../media/image202.wmf"/><Relationship Id="rId32" Type="http://schemas.openxmlformats.org/officeDocument/2006/relationships/image" Target="../media/image206.wmf"/><Relationship Id="rId37" Type="http://schemas.openxmlformats.org/officeDocument/2006/relationships/oleObject" Target="../embeddings/oleObject297.bin"/><Relationship Id="rId40" Type="http://schemas.openxmlformats.org/officeDocument/2006/relationships/image" Target="../media/image210.wmf"/><Relationship Id="rId45" Type="http://schemas.openxmlformats.org/officeDocument/2006/relationships/oleObject" Target="../embeddings/oleObject301.bin"/><Relationship Id="rId53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81.bin"/><Relationship Id="rId15" Type="http://schemas.openxmlformats.org/officeDocument/2006/relationships/oleObject" Target="../embeddings/oleObject286.bin"/><Relationship Id="rId23" Type="http://schemas.openxmlformats.org/officeDocument/2006/relationships/oleObject" Target="../embeddings/oleObject290.bin"/><Relationship Id="rId28" Type="http://schemas.openxmlformats.org/officeDocument/2006/relationships/image" Target="../media/image204.wmf"/><Relationship Id="rId36" Type="http://schemas.openxmlformats.org/officeDocument/2006/relationships/image" Target="../media/image208.wmf"/><Relationship Id="rId49" Type="http://schemas.openxmlformats.org/officeDocument/2006/relationships/oleObject" Target="../embeddings/oleObject303.bin"/><Relationship Id="rId10" Type="http://schemas.openxmlformats.org/officeDocument/2006/relationships/image" Target="../media/image195.wmf"/><Relationship Id="rId19" Type="http://schemas.openxmlformats.org/officeDocument/2006/relationships/oleObject" Target="../embeddings/oleObject288.bin"/><Relationship Id="rId31" Type="http://schemas.openxmlformats.org/officeDocument/2006/relationships/oleObject" Target="../embeddings/oleObject294.bin"/><Relationship Id="rId44" Type="http://schemas.openxmlformats.org/officeDocument/2006/relationships/image" Target="../media/image212.wmf"/><Relationship Id="rId52" Type="http://schemas.openxmlformats.org/officeDocument/2006/relationships/image" Target="../media/image216.wmf"/><Relationship Id="rId4" Type="http://schemas.openxmlformats.org/officeDocument/2006/relationships/image" Target="../media/image192.wmf"/><Relationship Id="rId9" Type="http://schemas.openxmlformats.org/officeDocument/2006/relationships/oleObject" Target="../embeddings/oleObject283.bin"/><Relationship Id="rId14" Type="http://schemas.openxmlformats.org/officeDocument/2006/relationships/image" Target="../media/image197.wmf"/><Relationship Id="rId22" Type="http://schemas.openxmlformats.org/officeDocument/2006/relationships/image" Target="../media/image201.wmf"/><Relationship Id="rId27" Type="http://schemas.openxmlformats.org/officeDocument/2006/relationships/oleObject" Target="../embeddings/oleObject292.bin"/><Relationship Id="rId30" Type="http://schemas.openxmlformats.org/officeDocument/2006/relationships/image" Target="../media/image205.wmf"/><Relationship Id="rId35" Type="http://schemas.openxmlformats.org/officeDocument/2006/relationships/oleObject" Target="../embeddings/oleObject296.bin"/><Relationship Id="rId43" Type="http://schemas.openxmlformats.org/officeDocument/2006/relationships/oleObject" Target="../embeddings/oleObject300.bin"/><Relationship Id="rId48" Type="http://schemas.openxmlformats.org/officeDocument/2006/relationships/image" Target="../media/image214.wmf"/><Relationship Id="rId8" Type="http://schemas.openxmlformats.org/officeDocument/2006/relationships/image" Target="../media/image194.wmf"/><Relationship Id="rId51" Type="http://schemas.openxmlformats.org/officeDocument/2006/relationships/oleObject" Target="../embeddings/oleObject30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wmf"/><Relationship Id="rId13" Type="http://schemas.openxmlformats.org/officeDocument/2006/relationships/oleObject" Target="../embeddings/oleObject310.bin"/><Relationship Id="rId18" Type="http://schemas.openxmlformats.org/officeDocument/2006/relationships/image" Target="../media/image224.wmf"/><Relationship Id="rId3" Type="http://schemas.openxmlformats.org/officeDocument/2006/relationships/oleObject" Target="../embeddings/oleObject305.bin"/><Relationship Id="rId21" Type="http://schemas.openxmlformats.org/officeDocument/2006/relationships/oleObject" Target="../embeddings/oleObject314.bin"/><Relationship Id="rId7" Type="http://schemas.openxmlformats.org/officeDocument/2006/relationships/oleObject" Target="../embeddings/oleObject307.bin"/><Relationship Id="rId12" Type="http://schemas.openxmlformats.org/officeDocument/2006/relationships/image" Target="../media/image221.wmf"/><Relationship Id="rId17" Type="http://schemas.openxmlformats.org/officeDocument/2006/relationships/oleObject" Target="../embeddings/oleObject312.bin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223.wmf"/><Relationship Id="rId20" Type="http://schemas.openxmlformats.org/officeDocument/2006/relationships/image" Target="../media/image22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8.wmf"/><Relationship Id="rId11" Type="http://schemas.openxmlformats.org/officeDocument/2006/relationships/oleObject" Target="../embeddings/oleObject309.bin"/><Relationship Id="rId24" Type="http://schemas.openxmlformats.org/officeDocument/2006/relationships/image" Target="../media/image227.wmf"/><Relationship Id="rId5" Type="http://schemas.openxmlformats.org/officeDocument/2006/relationships/oleObject" Target="../embeddings/oleObject306.bin"/><Relationship Id="rId15" Type="http://schemas.openxmlformats.org/officeDocument/2006/relationships/oleObject" Target="../embeddings/oleObject311.bin"/><Relationship Id="rId23" Type="http://schemas.openxmlformats.org/officeDocument/2006/relationships/oleObject" Target="../embeddings/oleObject315.bin"/><Relationship Id="rId10" Type="http://schemas.openxmlformats.org/officeDocument/2006/relationships/image" Target="../media/image220.wmf"/><Relationship Id="rId19" Type="http://schemas.openxmlformats.org/officeDocument/2006/relationships/oleObject" Target="../embeddings/oleObject313.bin"/><Relationship Id="rId4" Type="http://schemas.openxmlformats.org/officeDocument/2006/relationships/image" Target="../media/image217.wmf"/><Relationship Id="rId9" Type="http://schemas.openxmlformats.org/officeDocument/2006/relationships/oleObject" Target="../embeddings/oleObject308.bin"/><Relationship Id="rId14" Type="http://schemas.openxmlformats.org/officeDocument/2006/relationships/image" Target="../media/image222.wmf"/><Relationship Id="rId22" Type="http://schemas.openxmlformats.org/officeDocument/2006/relationships/image" Target="../media/image22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10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8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9.bin"/><Relationship Id="rId2" Type="http://schemas.openxmlformats.org/officeDocument/2006/relationships/notesSlide" Target="../notesSlides/notesSlide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4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5.wmf"/><Relationship Id="rId26" Type="http://schemas.openxmlformats.org/officeDocument/2006/relationships/oleObject" Target="../embeddings/oleObject30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7.bin"/><Relationship Id="rId34" Type="http://schemas.openxmlformats.org/officeDocument/2006/relationships/oleObject" Target="../embeddings/oleObject34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4.bin"/><Relationship Id="rId25" Type="http://schemas.openxmlformats.org/officeDocument/2006/relationships/image" Target="../media/image17.wmf"/><Relationship Id="rId33" Type="http://schemas.openxmlformats.org/officeDocument/2006/relationships/image" Target="../media/image20.wmf"/><Relationship Id="rId38" Type="http://schemas.openxmlformats.org/officeDocument/2006/relationships/image" Target="../media/image22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wmf"/><Relationship Id="rId20" Type="http://schemas.openxmlformats.org/officeDocument/2006/relationships/oleObject" Target="../embeddings/oleObject26.bin"/><Relationship Id="rId29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9.bin"/><Relationship Id="rId24" Type="http://schemas.openxmlformats.org/officeDocument/2006/relationships/oleObject" Target="../embeddings/oleObject29.bin"/><Relationship Id="rId32" Type="http://schemas.openxmlformats.org/officeDocument/2006/relationships/oleObject" Target="../embeddings/oleObject33.bin"/><Relationship Id="rId37" Type="http://schemas.openxmlformats.org/officeDocument/2006/relationships/oleObject" Target="../embeddings/oleObject36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3.bin"/><Relationship Id="rId23" Type="http://schemas.openxmlformats.org/officeDocument/2006/relationships/image" Target="../media/image16.wmf"/><Relationship Id="rId28" Type="http://schemas.openxmlformats.org/officeDocument/2006/relationships/oleObject" Target="../embeddings/oleObject31.bin"/><Relationship Id="rId36" Type="http://schemas.openxmlformats.org/officeDocument/2006/relationships/oleObject" Target="../embeddings/oleObject35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25.bin"/><Relationship Id="rId31" Type="http://schemas.openxmlformats.org/officeDocument/2006/relationships/image" Target="../media/image19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28.bin"/><Relationship Id="rId27" Type="http://schemas.openxmlformats.org/officeDocument/2006/relationships/hyperlink" Target="http://www.bcmath.ca/" TargetMode="External"/><Relationship Id="rId30" Type="http://schemas.openxmlformats.org/officeDocument/2006/relationships/oleObject" Target="../embeddings/oleObject32.bin"/><Relationship Id="rId35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2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9" Type="http://schemas.openxmlformats.org/officeDocument/2006/relationships/image" Target="../media/image35.wmf"/><Relationship Id="rId21" Type="http://schemas.openxmlformats.org/officeDocument/2006/relationships/oleObject" Target="../embeddings/oleObject46.bin"/><Relationship Id="rId34" Type="http://schemas.openxmlformats.org/officeDocument/2006/relationships/oleObject" Target="../embeddings/oleObject53.bin"/><Relationship Id="rId42" Type="http://schemas.openxmlformats.org/officeDocument/2006/relationships/oleObject" Target="../embeddings/oleObject57.bin"/><Relationship Id="rId47" Type="http://schemas.openxmlformats.org/officeDocument/2006/relationships/image" Target="../media/image39.wmf"/><Relationship Id="rId50" Type="http://schemas.openxmlformats.org/officeDocument/2006/relationships/oleObject" Target="../embeddings/oleObject61.bin"/><Relationship Id="rId55" Type="http://schemas.openxmlformats.org/officeDocument/2006/relationships/image" Target="../media/image43.wmf"/><Relationship Id="rId63" Type="http://schemas.openxmlformats.org/officeDocument/2006/relationships/oleObject" Target="../embeddings/oleObject69.bin"/><Relationship Id="rId68" Type="http://schemas.openxmlformats.org/officeDocument/2006/relationships/oleObject" Target="../embeddings/oleObject72.bin"/><Relationship Id="rId7" Type="http://schemas.openxmlformats.org/officeDocument/2006/relationships/oleObject" Target="../embeddings/oleObject39.bin"/><Relationship Id="rId71" Type="http://schemas.openxmlformats.org/officeDocument/2006/relationships/image" Target="../media/image47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4.wmf"/><Relationship Id="rId29" Type="http://schemas.openxmlformats.org/officeDocument/2006/relationships/oleObject" Target="../embeddings/oleObject50.bin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28.wmf"/><Relationship Id="rId32" Type="http://schemas.openxmlformats.org/officeDocument/2006/relationships/oleObject" Target="../embeddings/oleObject52.bin"/><Relationship Id="rId37" Type="http://schemas.openxmlformats.org/officeDocument/2006/relationships/image" Target="../media/image34.wmf"/><Relationship Id="rId40" Type="http://schemas.openxmlformats.org/officeDocument/2006/relationships/oleObject" Target="../embeddings/oleObject56.bin"/><Relationship Id="rId45" Type="http://schemas.openxmlformats.org/officeDocument/2006/relationships/image" Target="../media/image38.wmf"/><Relationship Id="rId53" Type="http://schemas.openxmlformats.org/officeDocument/2006/relationships/image" Target="../media/image42.wmf"/><Relationship Id="rId58" Type="http://schemas.openxmlformats.org/officeDocument/2006/relationships/oleObject" Target="../embeddings/oleObject66.bin"/><Relationship Id="rId66" Type="http://schemas.openxmlformats.org/officeDocument/2006/relationships/oleObject" Target="../embeddings/oleObject71.bin"/><Relationship Id="rId74" Type="http://schemas.openxmlformats.org/officeDocument/2006/relationships/image" Target="../media/image48.wmf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47.bin"/><Relationship Id="rId28" Type="http://schemas.openxmlformats.org/officeDocument/2006/relationships/image" Target="../media/image30.wmf"/><Relationship Id="rId36" Type="http://schemas.openxmlformats.org/officeDocument/2006/relationships/oleObject" Target="../embeddings/oleObject54.bin"/><Relationship Id="rId49" Type="http://schemas.openxmlformats.org/officeDocument/2006/relationships/image" Target="../media/image40.wmf"/><Relationship Id="rId57" Type="http://schemas.openxmlformats.org/officeDocument/2006/relationships/oleObject" Target="../embeddings/oleObject65.bin"/><Relationship Id="rId61" Type="http://schemas.openxmlformats.org/officeDocument/2006/relationships/oleObject" Target="../embeddings/oleObject68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45.bin"/><Relationship Id="rId31" Type="http://schemas.openxmlformats.org/officeDocument/2006/relationships/image" Target="../media/image31.wmf"/><Relationship Id="rId44" Type="http://schemas.openxmlformats.org/officeDocument/2006/relationships/oleObject" Target="../embeddings/oleObject58.bin"/><Relationship Id="rId52" Type="http://schemas.openxmlformats.org/officeDocument/2006/relationships/oleObject" Target="../embeddings/oleObject62.bin"/><Relationship Id="rId60" Type="http://schemas.openxmlformats.org/officeDocument/2006/relationships/image" Target="../media/image16.wmf"/><Relationship Id="rId65" Type="http://schemas.openxmlformats.org/officeDocument/2006/relationships/image" Target="../media/image44.wmf"/><Relationship Id="rId73" Type="http://schemas.openxmlformats.org/officeDocument/2006/relationships/oleObject" Target="../embeddings/oleObject75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49.bin"/><Relationship Id="rId30" Type="http://schemas.openxmlformats.org/officeDocument/2006/relationships/oleObject" Target="../embeddings/oleObject51.bin"/><Relationship Id="rId35" Type="http://schemas.openxmlformats.org/officeDocument/2006/relationships/image" Target="../media/image33.wmf"/><Relationship Id="rId43" Type="http://schemas.openxmlformats.org/officeDocument/2006/relationships/image" Target="../media/image37.wmf"/><Relationship Id="rId48" Type="http://schemas.openxmlformats.org/officeDocument/2006/relationships/oleObject" Target="../embeddings/oleObject60.bin"/><Relationship Id="rId56" Type="http://schemas.openxmlformats.org/officeDocument/2006/relationships/oleObject" Target="../embeddings/oleObject64.bin"/><Relationship Id="rId64" Type="http://schemas.openxmlformats.org/officeDocument/2006/relationships/oleObject" Target="../embeddings/oleObject70.bin"/><Relationship Id="rId69" Type="http://schemas.openxmlformats.org/officeDocument/2006/relationships/image" Target="../media/image46.wmf"/><Relationship Id="rId8" Type="http://schemas.openxmlformats.org/officeDocument/2006/relationships/image" Target="../media/image12.wmf"/><Relationship Id="rId51" Type="http://schemas.openxmlformats.org/officeDocument/2006/relationships/image" Target="../media/image41.wmf"/><Relationship Id="rId72" Type="http://schemas.openxmlformats.org/officeDocument/2006/relationships/oleObject" Target="../embeddings/oleObject74.bin"/><Relationship Id="rId3" Type="http://schemas.openxmlformats.org/officeDocument/2006/relationships/oleObject" Target="../embeddings/oleObject37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44.bin"/><Relationship Id="rId25" Type="http://schemas.openxmlformats.org/officeDocument/2006/relationships/oleObject" Target="../embeddings/oleObject48.bin"/><Relationship Id="rId33" Type="http://schemas.openxmlformats.org/officeDocument/2006/relationships/image" Target="../media/image32.wmf"/><Relationship Id="rId38" Type="http://schemas.openxmlformats.org/officeDocument/2006/relationships/oleObject" Target="../embeddings/oleObject55.bin"/><Relationship Id="rId46" Type="http://schemas.openxmlformats.org/officeDocument/2006/relationships/oleObject" Target="../embeddings/oleObject59.bin"/><Relationship Id="rId59" Type="http://schemas.openxmlformats.org/officeDocument/2006/relationships/oleObject" Target="../embeddings/oleObject67.bin"/><Relationship Id="rId67" Type="http://schemas.openxmlformats.org/officeDocument/2006/relationships/image" Target="../media/image45.wmf"/><Relationship Id="rId20" Type="http://schemas.openxmlformats.org/officeDocument/2006/relationships/image" Target="../media/image26.wmf"/><Relationship Id="rId41" Type="http://schemas.openxmlformats.org/officeDocument/2006/relationships/image" Target="../media/image36.wmf"/><Relationship Id="rId54" Type="http://schemas.openxmlformats.org/officeDocument/2006/relationships/oleObject" Target="../embeddings/oleObject63.bin"/><Relationship Id="rId62" Type="http://schemas.openxmlformats.org/officeDocument/2006/relationships/image" Target="../media/image17.wmf"/><Relationship Id="rId70" Type="http://schemas.openxmlformats.org/officeDocument/2006/relationships/oleObject" Target="../embeddings/oleObject73.bin"/><Relationship Id="rId75" Type="http://schemas.openxmlformats.org/officeDocument/2006/relationships/hyperlink" Target="http://www.bcmath.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14.wmf"/><Relationship Id="rId26" Type="http://schemas.openxmlformats.org/officeDocument/2006/relationships/oleObject" Target="../embeddings/oleObject89.bin"/><Relationship Id="rId3" Type="http://schemas.openxmlformats.org/officeDocument/2006/relationships/oleObject" Target="../embeddings/oleObject76.bin"/><Relationship Id="rId21" Type="http://schemas.openxmlformats.org/officeDocument/2006/relationships/oleObject" Target="../embeddings/oleObject85.bin"/><Relationship Id="rId34" Type="http://schemas.openxmlformats.org/officeDocument/2006/relationships/oleObject" Target="../embeddings/oleObject93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3.bin"/><Relationship Id="rId25" Type="http://schemas.openxmlformats.org/officeDocument/2006/relationships/image" Target="../media/image16.wmf"/><Relationship Id="rId33" Type="http://schemas.openxmlformats.org/officeDocument/2006/relationships/image" Target="../media/image54.wmf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3.wmf"/><Relationship Id="rId20" Type="http://schemas.openxmlformats.org/officeDocument/2006/relationships/image" Target="../media/image52.wmf"/><Relationship Id="rId29" Type="http://schemas.openxmlformats.org/officeDocument/2006/relationships/oleObject" Target="../embeddings/oleObject9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80.bin"/><Relationship Id="rId24" Type="http://schemas.openxmlformats.org/officeDocument/2006/relationships/oleObject" Target="../embeddings/oleObject88.bin"/><Relationship Id="rId32" Type="http://schemas.openxmlformats.org/officeDocument/2006/relationships/oleObject" Target="../embeddings/oleObject92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87.bin"/><Relationship Id="rId28" Type="http://schemas.openxmlformats.org/officeDocument/2006/relationships/oleObject" Target="../embeddings/oleObject90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84.bin"/><Relationship Id="rId31" Type="http://schemas.openxmlformats.org/officeDocument/2006/relationships/hyperlink" Target="http://www.bcmath.ca/" TargetMode="External"/><Relationship Id="rId4" Type="http://schemas.openxmlformats.org/officeDocument/2006/relationships/image" Target="../media/image49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12.wmf"/><Relationship Id="rId22" Type="http://schemas.openxmlformats.org/officeDocument/2006/relationships/oleObject" Target="../embeddings/oleObject86.bin"/><Relationship Id="rId27" Type="http://schemas.openxmlformats.org/officeDocument/2006/relationships/image" Target="../media/image17.wmf"/><Relationship Id="rId30" Type="http://schemas.openxmlformats.org/officeDocument/2006/relationships/image" Target="../media/image53.wmf"/><Relationship Id="rId35" Type="http://schemas.openxmlformats.org/officeDocument/2006/relationships/image" Target="../media/image55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9.bin"/><Relationship Id="rId18" Type="http://schemas.openxmlformats.org/officeDocument/2006/relationships/oleObject" Target="../embeddings/oleObject103.bin"/><Relationship Id="rId26" Type="http://schemas.openxmlformats.org/officeDocument/2006/relationships/oleObject" Target="../embeddings/oleObject107.bin"/><Relationship Id="rId39" Type="http://schemas.openxmlformats.org/officeDocument/2006/relationships/image" Target="../media/image72.wmf"/><Relationship Id="rId3" Type="http://schemas.openxmlformats.org/officeDocument/2006/relationships/oleObject" Target="../embeddings/oleObject94.bin"/><Relationship Id="rId21" Type="http://schemas.openxmlformats.org/officeDocument/2006/relationships/image" Target="../media/image63.wmf"/><Relationship Id="rId34" Type="http://schemas.openxmlformats.org/officeDocument/2006/relationships/oleObject" Target="../embeddings/oleObject111.bin"/><Relationship Id="rId42" Type="http://schemas.openxmlformats.org/officeDocument/2006/relationships/oleObject" Target="../embeddings/oleObject115.bin"/><Relationship Id="rId47" Type="http://schemas.openxmlformats.org/officeDocument/2006/relationships/image" Target="../media/image76.wmf"/><Relationship Id="rId50" Type="http://schemas.openxmlformats.org/officeDocument/2006/relationships/oleObject" Target="../embeddings/oleObject119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102.bin"/><Relationship Id="rId25" Type="http://schemas.openxmlformats.org/officeDocument/2006/relationships/image" Target="../media/image65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113.bin"/><Relationship Id="rId46" Type="http://schemas.openxmlformats.org/officeDocument/2006/relationships/oleObject" Target="../embeddings/oleObject117.bin"/><Relationship Id="rId2" Type="http://schemas.openxmlformats.org/officeDocument/2006/relationships/notesSlide" Target="../notesSlides/notesSlide6.xml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4.bin"/><Relationship Id="rId29" Type="http://schemas.openxmlformats.org/officeDocument/2006/relationships/image" Target="../media/image67.wmf"/><Relationship Id="rId41" Type="http://schemas.openxmlformats.org/officeDocument/2006/relationships/image" Target="../media/image7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98.bin"/><Relationship Id="rId24" Type="http://schemas.openxmlformats.org/officeDocument/2006/relationships/oleObject" Target="../embeddings/oleObject106.bin"/><Relationship Id="rId32" Type="http://schemas.openxmlformats.org/officeDocument/2006/relationships/oleObject" Target="../embeddings/oleObject110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114.bin"/><Relationship Id="rId45" Type="http://schemas.openxmlformats.org/officeDocument/2006/relationships/image" Target="../media/image75.wmf"/><Relationship Id="rId53" Type="http://schemas.openxmlformats.org/officeDocument/2006/relationships/image" Target="../media/image79.wmf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23" Type="http://schemas.openxmlformats.org/officeDocument/2006/relationships/image" Target="../media/image64.wmf"/><Relationship Id="rId28" Type="http://schemas.openxmlformats.org/officeDocument/2006/relationships/oleObject" Target="../embeddings/oleObject108.bin"/><Relationship Id="rId36" Type="http://schemas.openxmlformats.org/officeDocument/2006/relationships/oleObject" Target="../embeddings/oleObject112.bin"/><Relationship Id="rId49" Type="http://schemas.openxmlformats.org/officeDocument/2006/relationships/image" Target="../media/image77.wmf"/><Relationship Id="rId10" Type="http://schemas.openxmlformats.org/officeDocument/2006/relationships/image" Target="../media/image59.wmf"/><Relationship Id="rId19" Type="http://schemas.openxmlformats.org/officeDocument/2006/relationships/image" Target="../media/image62.wmf"/><Relationship Id="rId31" Type="http://schemas.openxmlformats.org/officeDocument/2006/relationships/image" Target="../media/image68.wmf"/><Relationship Id="rId44" Type="http://schemas.openxmlformats.org/officeDocument/2006/relationships/oleObject" Target="../embeddings/oleObject116.bin"/><Relationship Id="rId52" Type="http://schemas.openxmlformats.org/officeDocument/2006/relationships/oleObject" Target="../embeddings/oleObject120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61.wmf"/><Relationship Id="rId22" Type="http://schemas.openxmlformats.org/officeDocument/2006/relationships/oleObject" Target="../embeddings/oleObject105.bin"/><Relationship Id="rId27" Type="http://schemas.openxmlformats.org/officeDocument/2006/relationships/image" Target="../media/image66.wmf"/><Relationship Id="rId30" Type="http://schemas.openxmlformats.org/officeDocument/2006/relationships/oleObject" Target="../embeddings/oleObject109.bin"/><Relationship Id="rId35" Type="http://schemas.openxmlformats.org/officeDocument/2006/relationships/image" Target="../media/image70.wmf"/><Relationship Id="rId43" Type="http://schemas.openxmlformats.org/officeDocument/2006/relationships/image" Target="../media/image74.wmf"/><Relationship Id="rId48" Type="http://schemas.openxmlformats.org/officeDocument/2006/relationships/oleObject" Target="../embeddings/oleObject118.bin"/><Relationship Id="rId8" Type="http://schemas.openxmlformats.org/officeDocument/2006/relationships/image" Target="../media/image58.wmf"/><Relationship Id="rId51" Type="http://schemas.openxmlformats.org/officeDocument/2006/relationships/image" Target="../media/image7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87.wmf"/><Relationship Id="rId26" Type="http://schemas.openxmlformats.org/officeDocument/2006/relationships/image" Target="../media/image91.wmf"/><Relationship Id="rId3" Type="http://schemas.openxmlformats.org/officeDocument/2006/relationships/oleObject" Target="../embeddings/oleObject121.bin"/><Relationship Id="rId21" Type="http://schemas.openxmlformats.org/officeDocument/2006/relationships/oleObject" Target="../embeddings/oleObject130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84.wmf"/><Relationship Id="rId17" Type="http://schemas.openxmlformats.org/officeDocument/2006/relationships/oleObject" Target="../embeddings/oleObject128.bin"/><Relationship Id="rId25" Type="http://schemas.openxmlformats.org/officeDocument/2006/relationships/oleObject" Target="../embeddings/oleObject132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86.wmf"/><Relationship Id="rId20" Type="http://schemas.openxmlformats.org/officeDocument/2006/relationships/image" Target="../media/image88.wmf"/><Relationship Id="rId29" Type="http://schemas.openxmlformats.org/officeDocument/2006/relationships/oleObject" Target="../embeddings/oleObject134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125.bin"/><Relationship Id="rId24" Type="http://schemas.openxmlformats.org/officeDocument/2006/relationships/image" Target="../media/image90.wmf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23" Type="http://schemas.openxmlformats.org/officeDocument/2006/relationships/oleObject" Target="../embeddings/oleObject131.bin"/><Relationship Id="rId28" Type="http://schemas.openxmlformats.org/officeDocument/2006/relationships/image" Target="../media/image92.wmf"/><Relationship Id="rId10" Type="http://schemas.openxmlformats.org/officeDocument/2006/relationships/image" Target="../media/image83.wmf"/><Relationship Id="rId19" Type="http://schemas.openxmlformats.org/officeDocument/2006/relationships/oleObject" Target="../embeddings/oleObject129.bin"/><Relationship Id="rId4" Type="http://schemas.openxmlformats.org/officeDocument/2006/relationships/image" Target="../media/image80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85.wmf"/><Relationship Id="rId22" Type="http://schemas.openxmlformats.org/officeDocument/2006/relationships/image" Target="../media/image89.wmf"/><Relationship Id="rId27" Type="http://schemas.openxmlformats.org/officeDocument/2006/relationships/oleObject" Target="../embeddings/oleObject133.bin"/><Relationship Id="rId30" Type="http://schemas.openxmlformats.org/officeDocument/2006/relationships/image" Target="../media/image9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40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135.bin"/><Relationship Id="rId21" Type="http://schemas.openxmlformats.org/officeDocument/2006/relationships/oleObject" Target="../embeddings/oleObject144.bin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42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39.bin"/><Relationship Id="rId5" Type="http://schemas.openxmlformats.org/officeDocument/2006/relationships/oleObject" Target="../embeddings/oleObject136.bin"/><Relationship Id="rId15" Type="http://schemas.openxmlformats.org/officeDocument/2006/relationships/oleObject" Target="../embeddings/oleObject141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43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99.wmf"/><Relationship Id="rId22" Type="http://schemas.openxmlformats.org/officeDocument/2006/relationships/image" Target="../media/image10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CA" dirty="0"/>
              <a:t>Trigonometry</a:t>
            </a:r>
            <a:br>
              <a:rPr lang="en-CA" dirty="0"/>
            </a:br>
            <a:r>
              <a:rPr lang="en-CA" dirty="0"/>
              <a:t>Lesson 3</a:t>
            </a:r>
            <a:br>
              <a:rPr lang="en-CA" dirty="0"/>
            </a:br>
            <a:r>
              <a:rPr lang="en-CA" dirty="0"/>
              <a:t>Special Triangles and angles in standard Position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64451" cy="654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500" dirty="0"/>
              <a:t>III) Using Special Triangles to Solve Trig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7338" y="1077913"/>
            <a:ext cx="8405812" cy="94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 dirty="0"/>
              <a:t>For angles with reference angles of 30°, 45°, 60°, we can use special triangles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41288" y="1951038"/>
          <a:ext cx="48641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25680" imgH="279360" progId="Equation.DSMT4">
                  <p:embed/>
                </p:oleObj>
              </mc:Choice>
              <mc:Fallback>
                <p:oleObj name="Equation" r:id="rId3" imgW="2425680" imgH="279360" progId="Equation.DSMT4">
                  <p:embed/>
                  <p:pic>
                    <p:nvPicPr>
                      <p:cNvPr id="24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8" y="1951038"/>
                        <a:ext cx="48641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84213" y="2844800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1932781" y="2844007"/>
            <a:ext cx="1587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38325" y="2435225"/>
          <a:ext cx="3730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90" imgH="241195" progId="Equation.DSMT4">
                  <p:embed/>
                </p:oleObj>
              </mc:Choice>
              <mc:Fallback>
                <p:oleObj name="Equation" r:id="rId5" imgW="253890" imgH="241195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2435225"/>
                        <a:ext cx="37306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261938" y="3935413"/>
          <a:ext cx="48418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935413"/>
                        <a:ext cx="484187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754188" y="5364163"/>
          <a:ext cx="5032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5364163"/>
                        <a:ext cx="503237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330575" y="3911600"/>
          <a:ext cx="5016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3911600"/>
                        <a:ext cx="5016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4"/>
          <p:cNvSpPr/>
          <p:nvPr/>
        </p:nvSpPr>
        <p:spPr>
          <a:xfrm>
            <a:off x="1352550" y="348773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347788" y="3514725"/>
            <a:ext cx="1260475" cy="1260475"/>
          </a:xfrm>
          <a:prstGeom prst="arc">
            <a:avLst>
              <a:gd name="adj1" fmla="val 9147388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1276350" y="4089400"/>
          <a:ext cx="3222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53890" imgH="241195" progId="Equation.DSMT4">
                  <p:embed/>
                </p:oleObj>
              </mc:Choice>
              <mc:Fallback>
                <p:oleObj name="Equation" r:id="rId13" imgW="253890" imgH="241195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089400"/>
                        <a:ext cx="32226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89375" y="2689225"/>
            <a:ext cx="40449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92550" y="3127375"/>
            <a:ext cx="27908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1125" y="3525838"/>
            <a:ext cx="34623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flipV="1">
            <a:off x="723900" y="4148138"/>
            <a:ext cx="1244600" cy="688975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5038725" y="4572000"/>
          <a:ext cx="2667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66469" imgH="241091" progId="Equation.DSMT4">
                  <p:embed/>
                </p:oleObj>
              </mc:Choice>
              <mc:Fallback>
                <p:oleObj name="Equation" r:id="rId15" imgW="266469" imgH="241091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4572000"/>
                        <a:ext cx="2667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840413" y="4071938"/>
          <a:ext cx="2540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890" imgH="241195" progId="Equation.DSMT4">
                  <p:embed/>
                </p:oleObj>
              </mc:Choice>
              <mc:Fallback>
                <p:oleObj name="Equation" r:id="rId17" imgW="253890" imgH="241195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0413" y="4071938"/>
                        <a:ext cx="2540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5075238" y="4083050"/>
          <a:ext cx="2540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53890" imgH="241195" progId="Equation.DSMT4">
                  <p:embed/>
                </p:oleObj>
              </mc:Choice>
              <mc:Fallback>
                <p:oleObj name="Equation" r:id="rId19" imgW="253890" imgH="241195" progId="Equation.DSMT4">
                  <p:embed/>
                  <p:pic>
                    <p:nvPicPr>
                      <p:cNvPr id="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4083050"/>
                        <a:ext cx="2540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170488" y="3813175"/>
          <a:ext cx="5635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42751" imgH="241195" progId="Equation.DSMT4">
                  <p:embed/>
                </p:oleObj>
              </mc:Choice>
              <mc:Fallback>
                <p:oleObj name="Equation" r:id="rId21" imgW="342751" imgH="241195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3813175"/>
                        <a:ext cx="5635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4697413" y="4300538"/>
          <a:ext cx="33337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03024" imgH="164957" progId="Equation.DSMT4">
                  <p:embed/>
                </p:oleObj>
              </mc:Choice>
              <mc:Fallback>
                <p:oleObj name="Equation" r:id="rId23" imgW="203024" imgH="164957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413" y="4300538"/>
                        <a:ext cx="333375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5624513" y="4502150"/>
          <a:ext cx="207962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513" y="4502150"/>
                        <a:ext cx="207962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Isosceles Triangle 29"/>
          <p:cNvSpPr/>
          <p:nvPr/>
        </p:nvSpPr>
        <p:spPr>
          <a:xfrm flipV="1">
            <a:off x="725488" y="4137025"/>
            <a:ext cx="1244600" cy="688975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/>
          <p:nvPr/>
        </p:nvCxnSpPr>
        <p:spPr>
          <a:xfrm>
            <a:off x="708025" y="4127500"/>
            <a:ext cx="1217613" cy="3175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981075" y="3759200"/>
          <a:ext cx="5635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42751" imgH="241195" progId="Equation.DSMT4">
                  <p:embed/>
                </p:oleObj>
              </mc:Choice>
              <mc:Fallback>
                <p:oleObj name="Equation" r:id="rId27" imgW="342751" imgH="241195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3759200"/>
                        <a:ext cx="5635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 rot="16200000" flipV="1">
            <a:off x="356394" y="4496594"/>
            <a:ext cx="712788" cy="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88938" y="4349750"/>
          <a:ext cx="33337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03024" imgH="164957" progId="Equation.DSMT4">
                  <p:embed/>
                </p:oleObj>
              </mc:Choice>
              <mc:Fallback>
                <p:oleObj name="Equation" r:id="rId28" imgW="203024" imgH="164957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349750"/>
                        <a:ext cx="333375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021138" y="5033963"/>
          <a:ext cx="13033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10891" imgH="241195" progId="Equation.DSMT4">
                  <p:embed/>
                </p:oleObj>
              </mc:Choice>
              <mc:Fallback>
                <p:oleObj name="Equation" r:id="rId29" imgW="710891" imgH="241195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1138" y="5033963"/>
                        <a:ext cx="13033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5256213" y="4930775"/>
          <a:ext cx="419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28501" imgH="431613" progId="Equation.DSMT4">
                  <p:embed/>
                </p:oleObj>
              </mc:Choice>
              <mc:Fallback>
                <p:oleObj name="Equation" r:id="rId31" imgW="228501" imgH="431613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4930775"/>
                        <a:ext cx="419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360988" y="5373688"/>
          <a:ext cx="31591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26780" imgH="164814" progId="Equation.DSMT4">
                  <p:embed/>
                </p:oleObj>
              </mc:Choice>
              <mc:Fallback>
                <p:oleObj name="Equation" r:id="rId33" imgW="126780" imgH="164814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988" y="5373688"/>
                        <a:ext cx="31591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160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0">
                                      <p:cBhvr>
                                        <p:cTn id="41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7604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77150" cy="4889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IV) Recognizing Reference angles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92575" y="2630488"/>
            <a:ext cx="4114800" cy="411480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98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7046" y="4070949"/>
              <a:ext cx="2571768" cy="198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 rot="5400000">
            <a:off x="6137275" y="2636838"/>
            <a:ext cx="3175" cy="411480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4433888" y="3000375"/>
            <a:ext cx="3455987" cy="34559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5" name="Straight Connector 14"/>
          <p:cNvCxnSpPr/>
          <p:nvPr/>
        </p:nvCxnSpPr>
        <p:spPr>
          <a:xfrm>
            <a:off x="4257675" y="3840163"/>
            <a:ext cx="3689350" cy="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03725" y="6219825"/>
            <a:ext cx="3690938" cy="0"/>
          </a:xfrm>
          <a:prstGeom prst="line">
            <a:avLst/>
          </a:prstGeom>
          <a:ln w="254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sz="quarter" idx="1"/>
          </p:nvPr>
        </p:nvSpPr>
        <p:spPr>
          <a:xfrm>
            <a:off x="82550" y="735013"/>
            <a:ext cx="8802688" cy="1309687"/>
          </a:xfrm>
        </p:spPr>
        <p:txBody>
          <a:bodyPr>
            <a:normAutofit fontScale="92500" lnSpcReduction="20000"/>
          </a:bodyPr>
          <a:lstStyle/>
          <a:p>
            <a:r>
              <a:rPr lang="en-CA" sz="2200"/>
              <a:t>Angles with the same height will have the same reference angle</a:t>
            </a:r>
          </a:p>
          <a:p>
            <a:pPr>
              <a:buFont typeface="Wingdings" pitchFamily="2" charset="2"/>
              <a:buNone/>
            </a:pPr>
            <a:r>
              <a:rPr lang="en-CA" sz="2200"/>
              <a:t>	i</a:t>
            </a:r>
            <a:r>
              <a:rPr lang="en-CA" sz="1900"/>
              <a:t>e:  </a:t>
            </a:r>
            <a:r>
              <a:rPr lang="en-CA" sz="2000"/>
              <a:t>30°, 150°, 210°, and 330° all have the same reference angle at 30°</a:t>
            </a:r>
          </a:p>
          <a:p>
            <a:pPr>
              <a:buFont typeface="Wingdings" pitchFamily="2" charset="2"/>
              <a:buNone/>
            </a:pPr>
            <a:r>
              <a:rPr lang="en-CA" sz="2200"/>
              <a:t>	i</a:t>
            </a:r>
            <a:r>
              <a:rPr lang="en-CA" sz="1900"/>
              <a:t>e:  </a:t>
            </a:r>
            <a:r>
              <a:rPr lang="en-CA" sz="2000"/>
              <a:t>60°, 120°, 240°, and 300° all have the same reference angle at 60°</a:t>
            </a:r>
          </a:p>
          <a:p>
            <a:pPr>
              <a:buFont typeface="Wingdings" pitchFamily="2" charset="2"/>
              <a:buNone/>
            </a:pPr>
            <a:r>
              <a:rPr lang="en-CA" sz="2200"/>
              <a:t>	i</a:t>
            </a:r>
            <a:r>
              <a:rPr lang="en-CA" sz="1900"/>
              <a:t>e:  </a:t>
            </a:r>
            <a:r>
              <a:rPr lang="en-CA" sz="2000"/>
              <a:t>45°, 135°, 225°, and 315° all have the same reference angle at 45°</a:t>
            </a:r>
          </a:p>
          <a:p>
            <a:pPr>
              <a:buFont typeface="Wingdings" pitchFamily="2" charset="2"/>
              <a:buNone/>
            </a:pPr>
            <a:endParaRPr lang="en-CA" sz="2000"/>
          </a:p>
          <a:p>
            <a:pPr>
              <a:buFont typeface="Wingdings" pitchFamily="2" charset="2"/>
              <a:buNone/>
            </a:pPr>
            <a:endParaRPr lang="en-CA" sz="2000"/>
          </a:p>
          <a:p>
            <a:pPr>
              <a:buFont typeface="Wingdings" pitchFamily="2" charset="2"/>
              <a:buNone/>
            </a:pPr>
            <a:endParaRPr lang="en-CA" sz="2000"/>
          </a:p>
          <a:p>
            <a:pPr>
              <a:buFont typeface="Wingdings" pitchFamily="2" charset="2"/>
              <a:buNone/>
            </a:pPr>
            <a:endParaRPr lang="en-CA" sz="200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300538" y="3228975"/>
            <a:ext cx="3689350" cy="0"/>
          </a:xfrm>
          <a:prstGeom prst="line">
            <a:avLst/>
          </a:prstGeom>
          <a:ln w="254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5313" y="5570538"/>
            <a:ext cx="3689350" cy="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6602413" y="4435475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90" imgH="241195" progId="Equation.DSMT4">
                  <p:embed/>
                </p:oleObj>
              </mc:Choice>
              <mc:Fallback>
                <p:oleObj name="Equation" r:id="rId3" imgW="253890" imgH="241195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413" y="4435475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5443538" y="4424363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90" imgH="241195" progId="Equation.DSMT4">
                  <p:embed/>
                </p:oleObj>
              </mc:Choice>
              <mc:Fallback>
                <p:oleObj name="Equation" r:id="rId5" imgW="253890" imgH="241195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538" y="4424363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6618288" y="4751388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890" imgH="241195" progId="Equation.DSMT4">
                  <p:embed/>
                </p:oleObj>
              </mc:Choice>
              <mc:Fallback>
                <p:oleObj name="Equation" r:id="rId6" imgW="253890" imgH="241195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288" y="4751388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5459413" y="4740275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90" imgH="241195" progId="Equation.DSMT4">
                  <p:embed/>
                </p:oleObj>
              </mc:Choice>
              <mc:Fallback>
                <p:oleObj name="Equation" r:id="rId7" imgW="253890" imgH="241195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4740275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6378575" y="4343400"/>
          <a:ext cx="36353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69" imgH="241091" progId="Equation.DSMT4">
                  <p:embed/>
                </p:oleObj>
              </mc:Choice>
              <mc:Fallback>
                <p:oleObj name="Equation" r:id="rId8" imgW="266469" imgH="241091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8575" y="4343400"/>
                        <a:ext cx="363538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545138" y="4321175"/>
          <a:ext cx="3524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6469" imgH="241091" progId="Equation.DSMT4">
                  <p:embed/>
                </p:oleObj>
              </mc:Choice>
              <mc:Fallback>
                <p:oleObj name="Equation" r:id="rId10" imgW="266469" imgH="241091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4321175"/>
                        <a:ext cx="352425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6413500" y="4795838"/>
          <a:ext cx="3984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6469" imgH="241091" progId="Equation.DSMT4">
                  <p:embed/>
                </p:oleObj>
              </mc:Choice>
              <mc:Fallback>
                <p:oleObj name="Equation" r:id="rId12" imgW="266469" imgH="241091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0" y="4795838"/>
                        <a:ext cx="398463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510213" y="4732338"/>
          <a:ext cx="400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66469" imgH="241091" progId="Equation.DSMT4">
                  <p:embed/>
                </p:oleObj>
              </mc:Choice>
              <mc:Fallback>
                <p:oleObj name="Equation" r:id="rId14" imgW="266469" imgH="241091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4732338"/>
                        <a:ext cx="4000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7735888" y="5287963"/>
          <a:ext cx="6413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751" imgH="241195" progId="Equation.DSMT4">
                  <p:embed/>
                </p:oleObj>
              </mc:Choice>
              <mc:Fallback>
                <p:oleObj name="Equation" r:id="rId16" imgW="342751" imgH="241195" progId="Equation.DSMT4">
                  <p:embed/>
                  <p:pic>
                    <p:nvPicPr>
                      <p:cNvPr id="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5888" y="5287963"/>
                        <a:ext cx="64135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4141788" y="3403600"/>
          <a:ext cx="6191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30057" imgH="241195" progId="Equation.DSMT4">
                  <p:embed/>
                </p:oleObj>
              </mc:Choice>
              <mc:Fallback>
                <p:oleObj name="Equation" r:id="rId18" imgW="330057" imgH="241195" progId="Equation.DSMT4">
                  <p:embed/>
                  <p:pic>
                    <p:nvPicPr>
                      <p:cNvPr id="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3403600"/>
                        <a:ext cx="6191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7721600" y="3548063"/>
          <a:ext cx="4746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53890" imgH="241195" progId="Equation.DSMT4">
                  <p:embed/>
                </p:oleObj>
              </mc:Choice>
              <mc:Fallback>
                <p:oleObj name="Equation" r:id="rId20" imgW="253890" imgH="241195" progId="Equation.DSMT4">
                  <p:embed/>
                  <p:pic>
                    <p:nvPicPr>
                      <p:cNvPr id="4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0" y="3548063"/>
                        <a:ext cx="474663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/>
        </p:nvGraphicFramePr>
        <p:xfrm>
          <a:off x="3946525" y="5359400"/>
          <a:ext cx="641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42751" imgH="241195" progId="Equation.DSMT4">
                  <p:embed/>
                </p:oleObj>
              </mc:Choice>
              <mc:Fallback>
                <p:oleObj name="Equation" r:id="rId22" imgW="342751" imgH="241195" progId="Equation.DSMT4">
                  <p:embed/>
                  <p:pic>
                    <p:nvPicPr>
                      <p:cNvPr id="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6525" y="5359400"/>
                        <a:ext cx="64135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Straight Arrow Connector 43"/>
          <p:cNvCxnSpPr/>
          <p:nvPr/>
        </p:nvCxnSpPr>
        <p:spPr>
          <a:xfrm flipV="1">
            <a:off x="6186488" y="3817938"/>
            <a:ext cx="1487487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4675188" y="3821113"/>
            <a:ext cx="1485900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662488" y="4695825"/>
            <a:ext cx="1487487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194425" y="4711700"/>
            <a:ext cx="1487488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7800" y="2689225"/>
            <a:ext cx="3586163" cy="126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These angles all have the same distance from the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X-axis, so their Reference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angles are all equal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rot="-1800000" flipV="1">
            <a:off x="5889625" y="3465513"/>
            <a:ext cx="1487488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7023100" y="2759075"/>
          <a:ext cx="5000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66469" imgH="241091" progId="Equation.DSMT4">
                  <p:embed/>
                </p:oleObj>
              </mc:Choice>
              <mc:Fallback>
                <p:oleObj name="Equation" r:id="rId24" imgW="266469" imgH="241091" progId="Equation.DSMT4">
                  <p:embed/>
                  <p:pic>
                    <p:nvPicPr>
                      <p:cNvPr id="5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100" y="2759075"/>
                        <a:ext cx="500063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800000" flipH="1" flipV="1">
            <a:off x="4976813" y="3509963"/>
            <a:ext cx="1487487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2"/>
          <p:cNvGraphicFramePr>
            <a:graphicFrameLocks noChangeAspect="1"/>
          </p:cNvGraphicFramePr>
          <p:nvPr/>
        </p:nvGraphicFramePr>
        <p:xfrm>
          <a:off x="4851400" y="2795588"/>
          <a:ext cx="6191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30057" imgH="241195" progId="Equation.DSMT4">
                  <p:embed/>
                </p:oleObj>
              </mc:Choice>
              <mc:Fallback>
                <p:oleObj name="Equation" r:id="rId26" imgW="330057" imgH="241195" progId="Equation.DSMT4">
                  <p:embed/>
                  <p:pic>
                    <p:nvPicPr>
                      <p:cNvPr id="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2795588"/>
                        <a:ext cx="619125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rot="19800000" flipH="1">
            <a:off x="4965700" y="5040313"/>
            <a:ext cx="1487488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2"/>
          <p:cNvGraphicFramePr>
            <a:graphicFrameLocks noChangeAspect="1"/>
          </p:cNvGraphicFramePr>
          <p:nvPr/>
        </p:nvGraphicFramePr>
        <p:xfrm>
          <a:off x="4665663" y="6140450"/>
          <a:ext cx="6429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42751" imgH="241195" progId="Equation.DSMT4">
                  <p:embed/>
                </p:oleObj>
              </mc:Choice>
              <mc:Fallback>
                <p:oleObj name="Equation" r:id="rId28" imgW="342751" imgH="241195" progId="Equation.DSMT4">
                  <p:embed/>
                  <p:pic>
                    <p:nvPicPr>
                      <p:cNvPr id="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6140450"/>
                        <a:ext cx="642937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rot="1800000">
            <a:off x="5868988" y="5029200"/>
            <a:ext cx="1487487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2"/>
          <p:cNvGraphicFramePr>
            <a:graphicFrameLocks noChangeAspect="1"/>
          </p:cNvGraphicFramePr>
          <p:nvPr/>
        </p:nvGraphicFramePr>
        <p:xfrm>
          <a:off x="6905625" y="6129338"/>
          <a:ext cx="6429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42751" imgH="241195" progId="Equation.DSMT4">
                  <p:embed/>
                </p:oleObj>
              </mc:Choice>
              <mc:Fallback>
                <p:oleObj name="Equation" r:id="rId30" imgW="342751" imgH="241195" progId="Equation.DSMT4">
                  <p:embed/>
                  <p:pic>
                    <p:nvPicPr>
                      <p:cNvPr id="5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6129338"/>
                        <a:ext cx="642938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6494463" y="4306888"/>
          <a:ext cx="3984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66469" imgH="241091" progId="Equation.DSMT4">
                  <p:embed/>
                </p:oleObj>
              </mc:Choice>
              <mc:Fallback>
                <p:oleObj name="Equation" r:id="rId32" imgW="266469" imgH="241091" progId="Equation.DSMT4">
                  <p:embed/>
                  <p:pic>
                    <p:nvPicPr>
                      <p:cNvPr id="6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3" y="4306888"/>
                        <a:ext cx="3984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Arrow Connector 60"/>
          <p:cNvCxnSpPr/>
          <p:nvPr/>
        </p:nvCxnSpPr>
        <p:spPr>
          <a:xfrm rot="-900000" flipV="1">
            <a:off x="6065838" y="3617913"/>
            <a:ext cx="1487487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7389813" y="3100388"/>
          <a:ext cx="5000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66469" imgH="241091" progId="Equation.DSMT4">
                  <p:embed/>
                </p:oleObj>
              </mc:Choice>
              <mc:Fallback>
                <p:oleObj name="Equation" r:id="rId34" imgW="266469" imgH="241091" progId="Equation.DSMT4">
                  <p:embed/>
                  <p:pic>
                    <p:nvPicPr>
                      <p:cNvPr id="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9813" y="3100388"/>
                        <a:ext cx="50006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5364163" y="4268788"/>
          <a:ext cx="3984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66469" imgH="241091" progId="Equation.DSMT4">
                  <p:embed/>
                </p:oleObj>
              </mc:Choice>
              <mc:Fallback>
                <p:oleObj name="Equation" r:id="rId36" imgW="266469" imgH="241091" progId="Equation.DSMT4">
                  <p:embed/>
                  <p:pic>
                    <p:nvPicPr>
                      <p:cNvPr id="6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268788"/>
                        <a:ext cx="3984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 rot="900000" flipH="1" flipV="1">
            <a:off x="4792663" y="3651250"/>
            <a:ext cx="1487487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4441825" y="3122613"/>
          <a:ext cx="6191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30057" imgH="241195" progId="Equation.DSMT4">
                  <p:embed/>
                </p:oleObj>
              </mc:Choice>
              <mc:Fallback>
                <p:oleObj name="Equation" r:id="rId37" imgW="330057" imgH="241195" progId="Equation.DSMT4">
                  <p:embed/>
                  <p:pic>
                    <p:nvPicPr>
                      <p:cNvPr id="6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3122613"/>
                        <a:ext cx="619125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2"/>
          <p:cNvGraphicFramePr>
            <a:graphicFrameLocks noChangeAspect="1"/>
          </p:cNvGraphicFramePr>
          <p:nvPr/>
        </p:nvGraphicFramePr>
        <p:xfrm>
          <a:off x="5397500" y="4740275"/>
          <a:ext cx="3984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66469" imgH="241091" progId="Equation.DSMT4">
                  <p:embed/>
                </p:oleObj>
              </mc:Choice>
              <mc:Fallback>
                <p:oleObj name="Equation" r:id="rId39" imgW="266469" imgH="241091" progId="Equation.DSMT4">
                  <p:embed/>
                  <p:pic>
                    <p:nvPicPr>
                      <p:cNvPr id="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4740275"/>
                        <a:ext cx="3984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rot="20700000" flipH="1">
            <a:off x="4791075" y="4894263"/>
            <a:ext cx="1487488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4286250" y="5754688"/>
          <a:ext cx="64293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42751" imgH="241195" progId="Equation.DSMT4">
                  <p:embed/>
                </p:oleObj>
              </mc:Choice>
              <mc:Fallback>
                <p:oleObj name="Equation" r:id="rId40" imgW="342751" imgH="241195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5754688"/>
                        <a:ext cx="642938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2"/>
          <p:cNvGraphicFramePr>
            <a:graphicFrameLocks noChangeAspect="1"/>
          </p:cNvGraphicFramePr>
          <p:nvPr/>
        </p:nvGraphicFramePr>
        <p:xfrm>
          <a:off x="6524625" y="4714875"/>
          <a:ext cx="3984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66469" imgH="241091" progId="Equation.DSMT4">
                  <p:embed/>
                </p:oleObj>
              </mc:Choice>
              <mc:Fallback>
                <p:oleObj name="Equation" r:id="rId42" imgW="266469" imgH="241091" progId="Equation.DSMT4">
                  <p:embed/>
                  <p:pic>
                    <p:nvPicPr>
                      <p:cNvPr id="6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4714875"/>
                        <a:ext cx="3984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Straight Arrow Connector 69"/>
          <p:cNvCxnSpPr/>
          <p:nvPr/>
        </p:nvCxnSpPr>
        <p:spPr>
          <a:xfrm rot="900000">
            <a:off x="6070600" y="4905375"/>
            <a:ext cx="1487488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7383463" y="5753100"/>
          <a:ext cx="6429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42751" imgH="241195" progId="Equation.DSMT4">
                  <p:embed/>
                </p:oleObj>
              </mc:Choice>
              <mc:Fallback>
                <p:oleObj name="Equation" r:id="rId43" imgW="342751" imgH="241195" progId="Equation.DSMT4">
                  <p:embed/>
                  <p:pic>
                    <p:nvPicPr>
                      <p:cNvPr id="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5753100"/>
                        <a:ext cx="642937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269875" y="4360863"/>
            <a:ext cx="3587750" cy="969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If we ever encounter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these angles, we can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 use Special triangles</a:t>
            </a:r>
          </a:p>
        </p:txBody>
      </p:sp>
      <p:sp>
        <p:nvSpPr>
          <p:cNvPr id="6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701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8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18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9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2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2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9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build="p"/>
      <p:bldP spid="51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76E4B-93A6-4907-8E5B-34D8BCBB02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1515" y="196153"/>
            <a:ext cx="8444926" cy="96602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Using special triangles, find the exact values of each of the following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441A0FA5-5D53-438B-AF0B-CF00ABD4C8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634313"/>
              </p:ext>
            </p:extLst>
          </p:nvPr>
        </p:nvGraphicFramePr>
        <p:xfrm>
          <a:off x="446241" y="1056149"/>
          <a:ext cx="13462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215640" progId="Equation.DSMT4">
                  <p:embed/>
                </p:oleObj>
              </mc:Choice>
              <mc:Fallback>
                <p:oleObj name="Equation" r:id="rId3" imgW="825480" imgH="2156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441A0FA5-5D53-438B-AF0B-CF00ABD4C8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1" y="1056149"/>
                        <a:ext cx="13462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981FBC54-FA61-414A-84A9-18962B8AB8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691595"/>
              </p:ext>
            </p:extLst>
          </p:nvPr>
        </p:nvGraphicFramePr>
        <p:xfrm>
          <a:off x="2485369" y="1089138"/>
          <a:ext cx="13239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12520" imgH="228600" progId="Equation.DSMT4">
                  <p:embed/>
                </p:oleObj>
              </mc:Choice>
              <mc:Fallback>
                <p:oleObj name="Equation" r:id="rId5" imgW="812520" imgH="22860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981FBC54-FA61-414A-84A9-18962B8AB8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5369" y="1089138"/>
                        <a:ext cx="132397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97EE6350-CB52-4B11-9F7A-5113AAA94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5254"/>
              </p:ext>
            </p:extLst>
          </p:nvPr>
        </p:nvGraphicFramePr>
        <p:xfrm>
          <a:off x="4352474" y="1109950"/>
          <a:ext cx="1262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4360" imgH="215640" progId="Equation.DSMT4">
                  <p:embed/>
                </p:oleObj>
              </mc:Choice>
              <mc:Fallback>
                <p:oleObj name="Equation" r:id="rId7" imgW="774360" imgH="21564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97EE6350-CB52-4B11-9F7A-5113AAA948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474" y="1109950"/>
                        <a:ext cx="12620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9">
            <a:extLst>
              <a:ext uri="{FF2B5EF4-FFF2-40B4-BE49-F238E27FC236}">
                <a16:creationId xmlns:a16="http://schemas.microsoft.com/office/drawing/2014/main" id="{FD2327CE-F5C4-4FAB-B07E-2553ECA707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633660"/>
              </p:ext>
            </p:extLst>
          </p:nvPr>
        </p:nvGraphicFramePr>
        <p:xfrm>
          <a:off x="6423046" y="1112418"/>
          <a:ext cx="13446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25480" imgH="228600" progId="Equation.DSMT4">
                  <p:embed/>
                </p:oleObj>
              </mc:Choice>
              <mc:Fallback>
                <p:oleObj name="Equation" r:id="rId9" imgW="825480" imgH="228600" progId="Equation.DSMT4">
                  <p:embed/>
                  <p:pic>
                    <p:nvPicPr>
                      <p:cNvPr id="7" name="Object 19">
                        <a:extLst>
                          <a:ext uri="{FF2B5EF4-FFF2-40B4-BE49-F238E27FC236}">
                            <a16:creationId xmlns:a16="http://schemas.microsoft.com/office/drawing/2014/main" id="{FD2327CE-F5C4-4FAB-B07E-2553ECA707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046" y="1112418"/>
                        <a:ext cx="1344613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2766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856378"/>
              </p:ext>
            </p:extLst>
          </p:nvPr>
        </p:nvGraphicFramePr>
        <p:xfrm>
          <a:off x="152400" y="422275"/>
          <a:ext cx="40354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76440" imgH="190440" progId="Equation.DSMT4">
                  <p:embed/>
                </p:oleObj>
              </mc:Choice>
              <mc:Fallback>
                <p:oleObj name="Equation" r:id="rId3" imgW="2476440" imgH="190440" progId="Equation.DSMT4">
                  <p:embed/>
                  <p:pic>
                    <p:nvPicPr>
                      <p:cNvPr id="24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22275"/>
                        <a:ext cx="403542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3275" y="1147763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2051844" y="1146969"/>
            <a:ext cx="1588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957388" y="738188"/>
          <a:ext cx="373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90" imgH="241195" progId="Equation.DSMT4">
                  <p:embed/>
                </p:oleObj>
              </mc:Choice>
              <mc:Fallback>
                <p:oleObj name="Equation" r:id="rId5" imgW="253890" imgH="241195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738188"/>
                        <a:ext cx="373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81000" y="2238375"/>
          <a:ext cx="4841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38375"/>
                        <a:ext cx="4841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873250" y="3667125"/>
          <a:ext cx="5032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3667125"/>
                        <a:ext cx="5032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449638" y="2212975"/>
          <a:ext cx="500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2212975"/>
                        <a:ext cx="500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4"/>
          <p:cNvSpPr/>
          <p:nvPr/>
        </p:nvSpPr>
        <p:spPr>
          <a:xfrm>
            <a:off x="1471613" y="1790700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466850" y="1817688"/>
            <a:ext cx="1085850" cy="1293812"/>
          </a:xfrm>
          <a:prstGeom prst="arc">
            <a:avLst>
              <a:gd name="adj1" fmla="val 21501120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344819"/>
              </p:ext>
            </p:extLst>
          </p:nvPr>
        </p:nvGraphicFramePr>
        <p:xfrm>
          <a:off x="2487294" y="2051259"/>
          <a:ext cx="427779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294" y="2051259"/>
                        <a:ext cx="427779" cy="223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0838" y="4125913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425" y="4564063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2588" y="4962525"/>
            <a:ext cx="34623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rot="5400000" flipH="1" flipV="1">
            <a:off x="1826419" y="1477169"/>
            <a:ext cx="1244600" cy="687388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1179513" y="6234113"/>
          <a:ext cx="2667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66469" imgH="241091" progId="Equation.DSMT4">
                  <p:embed/>
                </p:oleObj>
              </mc:Choice>
              <mc:Fallback>
                <p:oleObj name="Equation" r:id="rId15" imgW="266469" imgH="241091" progId="Equation.DSMT4">
                  <p:embed/>
                  <p:pic>
                    <p:nvPicPr>
                      <p:cNvPr id="2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6234113"/>
                        <a:ext cx="2667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1612900" y="5449888"/>
          <a:ext cx="2540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890" imgH="241195" progId="Equation.DSMT4">
                  <p:embed/>
                </p:oleObj>
              </mc:Choice>
              <mc:Fallback>
                <p:oleObj name="Equation" r:id="rId17" imgW="253890" imgH="241195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5449888"/>
                        <a:ext cx="2540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1593850" y="6234113"/>
          <a:ext cx="2540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53890" imgH="241195" progId="Equation.DSMT4">
                  <p:embed/>
                </p:oleObj>
              </mc:Choice>
              <mc:Fallback>
                <p:oleObj name="Equation" r:id="rId19" imgW="253890" imgH="241195" progId="Equation.DSMT4">
                  <p:embed/>
                  <p:pic>
                    <p:nvPicPr>
                      <p:cNvPr id="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6234113"/>
                        <a:ext cx="2540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1438275" y="6427788"/>
          <a:ext cx="166688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1468" imgH="164885" progId="Equation.DSMT4">
                  <p:embed/>
                </p:oleObj>
              </mc:Choice>
              <mc:Fallback>
                <p:oleObj name="Equation" r:id="rId21" imgW="101468" imgH="164885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6427788"/>
                        <a:ext cx="166688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1863725" y="5794375"/>
          <a:ext cx="3968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41195" imgH="241195" progId="Equation.DSMT4">
                  <p:embed/>
                </p:oleObj>
              </mc:Choice>
              <mc:Fallback>
                <p:oleObj name="Equation" r:id="rId23" imgW="241195" imgH="241195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5794375"/>
                        <a:ext cx="39687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1057275" y="5618163"/>
          <a:ext cx="3222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5618163"/>
                        <a:ext cx="3222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Isosceles Triangle 29"/>
          <p:cNvSpPr/>
          <p:nvPr/>
        </p:nvSpPr>
        <p:spPr>
          <a:xfrm rot="16200000">
            <a:off x="1834357" y="1473994"/>
            <a:ext cx="1244600" cy="687387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>
            <a:stCxn id="30" idx="2"/>
          </p:cNvCxnSpPr>
          <p:nvPr/>
        </p:nvCxnSpPr>
        <p:spPr>
          <a:xfrm flipH="1" flipV="1">
            <a:off x="2044700" y="2432050"/>
            <a:ext cx="755650" cy="793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2390775" y="2454275"/>
          <a:ext cx="166688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01468" imgH="164885" progId="Equation.DSMT4">
                  <p:embed/>
                </p:oleObj>
              </mc:Choice>
              <mc:Fallback>
                <p:oleObj name="Equation" r:id="rId27" imgW="101468" imgH="164885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2454275"/>
                        <a:ext cx="166688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>
            <a:stCxn id="30" idx="4"/>
          </p:cNvCxnSpPr>
          <p:nvPr/>
        </p:nvCxnSpPr>
        <p:spPr>
          <a:xfrm>
            <a:off x="2800350" y="1195388"/>
            <a:ext cx="3175" cy="12573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2816225" y="1614488"/>
          <a:ext cx="3968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41195" imgH="241195" progId="Equation.DSMT4">
                  <p:embed/>
                </p:oleObj>
              </mc:Choice>
              <mc:Fallback>
                <p:oleObj name="Equation" r:id="rId29" imgW="241195" imgH="241195" progId="Equation.DSMT4">
                  <p:embed/>
                  <p:pic>
                    <p:nvPicPr>
                      <p:cNvPr id="3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1614488"/>
                        <a:ext cx="39687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848962"/>
              </p:ext>
            </p:extLst>
          </p:nvPr>
        </p:nvGraphicFramePr>
        <p:xfrm>
          <a:off x="2394055" y="6027205"/>
          <a:ext cx="10985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23600" imgH="177480" progId="Equation.DSMT4">
                  <p:embed/>
                </p:oleObj>
              </mc:Choice>
              <mc:Fallback>
                <p:oleObj name="Equation" r:id="rId31" imgW="723600" imgH="17748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4055" y="6027205"/>
                        <a:ext cx="10985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3532188" y="5726113"/>
          <a:ext cx="279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52334" imgH="431613" progId="Equation.DSMT4">
                  <p:embed/>
                </p:oleObj>
              </mc:Choice>
              <mc:Fallback>
                <p:oleObj name="Equation" r:id="rId33" imgW="152334" imgH="431613" progId="Equation.DSMT4">
                  <p:embed/>
                  <p:pic>
                    <p:nvPicPr>
                      <p:cNvPr id="3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5726113"/>
                        <a:ext cx="279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3521075" y="6145213"/>
          <a:ext cx="3143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26780" imgH="164814" progId="Equation.DSMT4">
                  <p:embed/>
                </p:oleObj>
              </mc:Choice>
              <mc:Fallback>
                <p:oleObj name="Equation" r:id="rId35" imgW="126780" imgH="164814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6145213"/>
                        <a:ext cx="31432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Arc 38"/>
          <p:cNvSpPr/>
          <p:nvPr/>
        </p:nvSpPr>
        <p:spPr>
          <a:xfrm>
            <a:off x="1292225" y="1922463"/>
            <a:ext cx="1260475" cy="1065212"/>
          </a:xfrm>
          <a:prstGeom prst="arc">
            <a:avLst>
              <a:gd name="adj1" fmla="val 18876821"/>
              <a:gd name="adj2" fmla="val 21414998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869586"/>
              </p:ext>
            </p:extLst>
          </p:nvPr>
        </p:nvGraphicFramePr>
        <p:xfrm>
          <a:off x="4978400" y="457200"/>
          <a:ext cx="21923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346040" imgH="228600" progId="Equation.DSMT4">
                  <p:embed/>
                </p:oleObj>
              </mc:Choice>
              <mc:Fallback>
                <p:oleObj name="Equation" r:id="rId37" imgW="1346040" imgH="2286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457200"/>
                        <a:ext cx="2192338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65725" y="1214438"/>
            <a:ext cx="2571750" cy="2571750"/>
            <a:chOff x="1000100" y="2786058"/>
            <a:chExt cx="2571768" cy="2571768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6414294" y="1213644"/>
            <a:ext cx="1588" cy="2571750"/>
            <a:chOff x="2713818" y="2786852"/>
            <a:chExt cx="2382" cy="2570974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>
          <a:off x="6305550" y="900113"/>
          <a:ext cx="373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53890" imgH="241195" progId="Equation.DSMT4">
                  <p:embed/>
                </p:oleObj>
              </mc:Choice>
              <mc:Fallback>
                <p:oleObj name="Equation" r:id="rId39" imgW="253890" imgH="241195" progId="Equation.DSMT4">
                  <p:embed/>
                  <p:pic>
                    <p:nvPicPr>
                      <p:cNvPr id="4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900113"/>
                        <a:ext cx="3730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4743450" y="2305050"/>
          <a:ext cx="4841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30057" imgH="241195" progId="Equation.DSMT4">
                  <p:embed/>
                </p:oleObj>
              </mc:Choice>
              <mc:Fallback>
                <p:oleObj name="Equation" r:id="rId40" imgW="330057" imgH="241195" progId="Equation.DSMT4">
                  <p:embed/>
                  <p:pic>
                    <p:nvPicPr>
                      <p:cNvPr id="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2305050"/>
                        <a:ext cx="4841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"/>
          <p:cNvGraphicFramePr>
            <a:graphicFrameLocks noChangeAspect="1"/>
          </p:cNvGraphicFramePr>
          <p:nvPr/>
        </p:nvGraphicFramePr>
        <p:xfrm>
          <a:off x="6235700" y="3733800"/>
          <a:ext cx="5032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42751" imgH="241195" progId="Equation.DSMT4">
                  <p:embed/>
                </p:oleObj>
              </mc:Choice>
              <mc:Fallback>
                <p:oleObj name="Equation" r:id="rId41" imgW="342751" imgH="241195" progId="Equation.DSMT4">
                  <p:embed/>
                  <p:pic>
                    <p:nvPicPr>
                      <p:cNvPr id="5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3733800"/>
                        <a:ext cx="5032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"/>
          <p:cNvGraphicFramePr>
            <a:graphicFrameLocks noChangeAspect="1"/>
          </p:cNvGraphicFramePr>
          <p:nvPr/>
        </p:nvGraphicFramePr>
        <p:xfrm>
          <a:off x="7812088" y="2279650"/>
          <a:ext cx="500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42751" imgH="241195" progId="Equation.DSMT4">
                  <p:embed/>
                </p:oleObj>
              </mc:Choice>
              <mc:Fallback>
                <p:oleObj name="Equation" r:id="rId42" imgW="342751" imgH="241195" progId="Equation.DSMT4">
                  <p:embed/>
                  <p:pic>
                    <p:nvPicPr>
                      <p:cNvPr id="5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2279650"/>
                        <a:ext cx="500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Arc 52"/>
          <p:cNvSpPr/>
          <p:nvPr/>
        </p:nvSpPr>
        <p:spPr>
          <a:xfrm>
            <a:off x="5834063" y="185737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Arc 53"/>
          <p:cNvSpPr/>
          <p:nvPr/>
        </p:nvSpPr>
        <p:spPr>
          <a:xfrm>
            <a:off x="5829300" y="1884363"/>
            <a:ext cx="1085850" cy="1293812"/>
          </a:xfrm>
          <a:prstGeom prst="arc">
            <a:avLst>
              <a:gd name="adj1" fmla="val 7967463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121187"/>
              </p:ext>
            </p:extLst>
          </p:nvPr>
        </p:nvGraphicFramePr>
        <p:xfrm>
          <a:off x="5869304" y="2536192"/>
          <a:ext cx="377402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79360" imgH="177480" progId="Equation.DSMT4">
                  <p:embed/>
                </p:oleObj>
              </mc:Choice>
              <mc:Fallback>
                <p:oleObj name="Equation" r:id="rId43" imgW="279360" imgH="177480" progId="Equation.DSMT4">
                  <p:embed/>
                  <p:pic>
                    <p:nvPicPr>
                      <p:cNvPr id="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304" y="2536192"/>
                        <a:ext cx="377402" cy="196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3288" y="4192588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14875" y="4630738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45038" y="5029200"/>
            <a:ext cx="34623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45°, 45°, 90° triangle</a:t>
            </a:r>
          </a:p>
        </p:txBody>
      </p:sp>
      <p:sp>
        <p:nvSpPr>
          <p:cNvPr id="59" name="Isosceles Triangle 58"/>
          <p:cNvSpPr/>
          <p:nvPr/>
        </p:nvSpPr>
        <p:spPr>
          <a:xfrm rot="10800000" flipH="1">
            <a:off x="5530850" y="2513013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5611813" y="6257925"/>
          <a:ext cx="2667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266469" imgH="241091" progId="Equation.DSMT4">
                  <p:embed/>
                </p:oleObj>
              </mc:Choice>
              <mc:Fallback>
                <p:oleObj name="Equation" r:id="rId45" imgW="266469" imgH="241091" progId="Equation.DSMT4">
                  <p:embed/>
                  <p:pic>
                    <p:nvPicPr>
                      <p:cNvPr id="6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6257925"/>
                        <a:ext cx="2667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"/>
          <p:cNvGraphicFramePr>
            <a:graphicFrameLocks noChangeAspect="1"/>
          </p:cNvGraphicFramePr>
          <p:nvPr/>
        </p:nvGraphicFramePr>
        <p:xfrm>
          <a:off x="6146800" y="5680075"/>
          <a:ext cx="2667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66469" imgH="241091" progId="Equation.DSMT4">
                  <p:embed/>
                </p:oleObj>
              </mc:Choice>
              <mc:Fallback>
                <p:oleObj name="Equation" r:id="rId47" imgW="266469" imgH="241091" progId="Equation.DSMT4">
                  <p:embed/>
                  <p:pic>
                    <p:nvPicPr>
                      <p:cNvPr id="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5680075"/>
                        <a:ext cx="2667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5643563" y="5699125"/>
          <a:ext cx="2540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53890" imgH="241195" progId="Equation.DSMT4">
                  <p:embed/>
                </p:oleObj>
              </mc:Choice>
              <mc:Fallback>
                <p:oleObj name="Equation" r:id="rId49" imgW="253890" imgH="241195" progId="Equation.DSMT4">
                  <p:embed/>
                  <p:pic>
                    <p:nvPicPr>
                      <p:cNvPr id="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5699125"/>
                        <a:ext cx="2540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5321300" y="5984875"/>
          <a:ext cx="33337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203024" imgH="164957" progId="Equation.DSMT4">
                  <p:embed/>
                </p:oleObj>
              </mc:Choice>
              <mc:Fallback>
                <p:oleObj name="Equation" r:id="rId50" imgW="203024" imgH="164957" progId="Equation.DSMT4">
                  <p:embed/>
                  <p:pic>
                    <p:nvPicPr>
                      <p:cNvPr id="6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5984875"/>
                        <a:ext cx="333375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"/>
          <p:cNvGraphicFramePr>
            <a:graphicFrameLocks noChangeAspect="1"/>
          </p:cNvGraphicFramePr>
          <p:nvPr/>
        </p:nvGraphicFramePr>
        <p:xfrm>
          <a:off x="5895975" y="5472113"/>
          <a:ext cx="33337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03024" imgH="164957" progId="Equation.DSMT4">
                  <p:embed/>
                </p:oleObj>
              </mc:Choice>
              <mc:Fallback>
                <p:oleObj name="Equation" r:id="rId52" imgW="203024" imgH="164957" progId="Equation.DSMT4">
                  <p:embed/>
                  <p:pic>
                    <p:nvPicPr>
                      <p:cNvPr id="6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5472113"/>
                        <a:ext cx="333375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6051550" y="6094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253890" imgH="241195" progId="Equation.DSMT4">
                  <p:embed/>
                </p:oleObj>
              </mc:Choice>
              <mc:Fallback>
                <p:oleObj name="Equation" r:id="rId54" imgW="253890" imgH="241195" progId="Equation.DSMT4">
                  <p:embed/>
                  <p:pic>
                    <p:nvPicPr>
                      <p:cNvPr id="6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550" y="6094413"/>
                        <a:ext cx="52705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Isosceles Triangle 65"/>
          <p:cNvSpPr/>
          <p:nvPr/>
        </p:nvSpPr>
        <p:spPr>
          <a:xfrm rot="16200000" flipH="1" flipV="1">
            <a:off x="5532437" y="2511426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67" name="Straight Connector 66"/>
          <p:cNvCxnSpPr>
            <a:stCxn id="66" idx="4"/>
          </p:cNvCxnSpPr>
          <p:nvPr/>
        </p:nvCxnSpPr>
        <p:spPr>
          <a:xfrm rot="10800000">
            <a:off x="5522913" y="2519363"/>
            <a:ext cx="9525" cy="892175"/>
          </a:xfrm>
          <a:prstGeom prst="line">
            <a:avLst/>
          </a:prstGeom>
          <a:ln w="28575">
            <a:solidFill>
              <a:srgbClr val="00B0F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5148263" y="2835275"/>
          <a:ext cx="33337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203024" imgH="164957" progId="Equation.DSMT4">
                  <p:embed/>
                </p:oleObj>
              </mc:Choice>
              <mc:Fallback>
                <p:oleObj name="Equation" r:id="rId56" imgW="203024" imgH="164957" progId="Equation.DSMT4">
                  <p:embed/>
                  <p:pic>
                    <p:nvPicPr>
                      <p:cNvPr id="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835275"/>
                        <a:ext cx="333375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>
            <a:off x="5524500" y="2486025"/>
            <a:ext cx="936625" cy="4763"/>
          </a:xfrm>
          <a:prstGeom prst="line">
            <a:avLst/>
          </a:prstGeom>
          <a:ln w="25400">
            <a:solidFill>
              <a:srgbClr val="00B050"/>
            </a:solidFill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2"/>
          <p:cNvGraphicFramePr>
            <a:graphicFrameLocks noChangeAspect="1"/>
          </p:cNvGraphicFramePr>
          <p:nvPr/>
        </p:nvGraphicFramePr>
        <p:xfrm>
          <a:off x="5848350" y="2205038"/>
          <a:ext cx="33496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203024" imgH="164957" progId="Equation.DSMT4">
                  <p:embed/>
                </p:oleObj>
              </mc:Choice>
              <mc:Fallback>
                <p:oleObj name="Equation" r:id="rId58" imgW="203024" imgH="164957" progId="Equation.DSMT4">
                  <p:embed/>
                  <p:pic>
                    <p:nvPicPr>
                      <p:cNvPr id="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2205038"/>
                        <a:ext cx="334963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624778"/>
              </p:ext>
            </p:extLst>
          </p:nvPr>
        </p:nvGraphicFramePr>
        <p:xfrm>
          <a:off x="6769946" y="6003925"/>
          <a:ext cx="10604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698400" imgH="190440" progId="Equation.DSMT4">
                  <p:embed/>
                </p:oleObj>
              </mc:Choice>
              <mc:Fallback>
                <p:oleObj name="Equation" r:id="rId60" imgW="698400" imgH="190440" progId="Equation.DSMT4">
                  <p:embed/>
                  <p:pic>
                    <p:nvPicPr>
                      <p:cNvPr id="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946" y="6003925"/>
                        <a:ext cx="106045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7824788" y="5724525"/>
          <a:ext cx="419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228501" imgH="431613" progId="Equation.DSMT4">
                  <p:embed/>
                </p:oleObj>
              </mc:Choice>
              <mc:Fallback>
                <p:oleObj name="Equation" r:id="rId62" imgW="228501" imgH="431613" progId="Equation.DSMT4">
                  <p:embed/>
                  <p:pic>
                    <p:nvPicPr>
                      <p:cNvPr id="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88" y="5724525"/>
                        <a:ext cx="419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7807325" y="6145213"/>
          <a:ext cx="4540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253890" imgH="241195" progId="Equation.DSMT4">
                  <p:embed/>
                </p:oleObj>
              </mc:Choice>
              <mc:Fallback>
                <p:oleObj name="Equation" r:id="rId64" imgW="253890" imgH="241195" progId="Equation.DSMT4">
                  <p:embed/>
                  <p:pic>
                    <p:nvPicPr>
                      <p:cNvPr id="7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325" y="6145213"/>
                        <a:ext cx="4540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6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06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7743E-6 L -0.10486 0.5848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29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500000">
                                      <p:cBhvr>
                                        <p:cTn id="15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0.01163 0.46737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  <p:bldP spid="53" grpId="0" animBg="1"/>
      <p:bldP spid="56" grpId="0"/>
      <p:bldP spid="57" grpId="0"/>
      <p:bldP spid="58" grpId="0"/>
      <p:bldP spid="59" grpId="0" animBg="1"/>
      <p:bldP spid="59" grpId="1" animBg="1"/>
      <p:bldP spid="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505395"/>
              </p:ext>
            </p:extLst>
          </p:nvPr>
        </p:nvGraphicFramePr>
        <p:xfrm>
          <a:off x="163513" y="422275"/>
          <a:ext cx="40132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63480" imgH="190440" progId="Equation.DSMT4">
                  <p:embed/>
                </p:oleObj>
              </mc:Choice>
              <mc:Fallback>
                <p:oleObj name="Equation" r:id="rId3" imgW="2463480" imgH="190440" progId="Equation.DSMT4">
                  <p:embed/>
                  <p:pic>
                    <p:nvPicPr>
                      <p:cNvPr id="24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422275"/>
                        <a:ext cx="40132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3275" y="1147763"/>
            <a:ext cx="2571750" cy="2571750"/>
            <a:chOff x="1000100" y="2786058"/>
            <a:chExt cx="2571768" cy="257176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2051844" y="1146969"/>
            <a:ext cx="1588" cy="2571750"/>
            <a:chOff x="2713818" y="2786852"/>
            <a:chExt cx="2382" cy="2570974"/>
          </a:xfrm>
        </p:grpSpPr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2072266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957388" y="738188"/>
          <a:ext cx="373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90" imgH="241195" progId="Equation.DSMT4">
                  <p:embed/>
                </p:oleObj>
              </mc:Choice>
              <mc:Fallback>
                <p:oleObj name="Equation" r:id="rId5" imgW="253890" imgH="241195" progId="Equation.DSMT4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738188"/>
                        <a:ext cx="373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381000" y="2238375"/>
          <a:ext cx="4841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057" imgH="241195" progId="Equation.DSMT4">
                  <p:embed/>
                </p:oleObj>
              </mc:Choice>
              <mc:Fallback>
                <p:oleObj name="Equation" r:id="rId7" imgW="330057" imgH="241195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38375"/>
                        <a:ext cx="4841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873250" y="3667125"/>
          <a:ext cx="5032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2751" imgH="241195" progId="Equation.DSMT4">
                  <p:embed/>
                </p:oleObj>
              </mc:Choice>
              <mc:Fallback>
                <p:oleObj name="Equation" r:id="rId9" imgW="342751" imgH="241195" progId="Equation.DSMT4">
                  <p:embed/>
                  <p:pic>
                    <p:nvPicPr>
                      <p:cNvPr id="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0" y="3667125"/>
                        <a:ext cx="5032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449638" y="2212975"/>
          <a:ext cx="500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241195" progId="Equation.DSMT4">
                  <p:embed/>
                </p:oleObj>
              </mc:Choice>
              <mc:Fallback>
                <p:oleObj name="Equation" r:id="rId11" imgW="342751" imgH="241195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2212975"/>
                        <a:ext cx="500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rc 14"/>
          <p:cNvSpPr/>
          <p:nvPr/>
        </p:nvSpPr>
        <p:spPr>
          <a:xfrm>
            <a:off x="1471613" y="1790700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Arc 17"/>
          <p:cNvSpPr/>
          <p:nvPr/>
        </p:nvSpPr>
        <p:spPr>
          <a:xfrm>
            <a:off x="1466850" y="1817688"/>
            <a:ext cx="1085850" cy="1293812"/>
          </a:xfrm>
          <a:prstGeom prst="arc">
            <a:avLst>
              <a:gd name="adj1" fmla="val 21501120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393914"/>
              </p:ext>
            </p:extLst>
          </p:nvPr>
        </p:nvGraphicFramePr>
        <p:xfrm>
          <a:off x="2236113" y="2183212"/>
          <a:ext cx="430396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79360" imgH="177480" progId="Equation.DSMT4">
                  <p:embed/>
                </p:oleObj>
              </mc:Choice>
              <mc:Fallback>
                <p:oleObj name="Equation" r:id="rId13" imgW="279360" imgH="177480" progId="Equation.DSMT4">
                  <p:embed/>
                  <p:pic>
                    <p:nvPicPr>
                      <p:cNvPr id="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113" y="2183212"/>
                        <a:ext cx="430396" cy="234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50838" y="4125913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2425" y="4564063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2588" y="4962525"/>
            <a:ext cx="346233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30°, 60°, 90° triangle</a:t>
            </a:r>
          </a:p>
        </p:txBody>
      </p:sp>
      <p:sp>
        <p:nvSpPr>
          <p:cNvPr id="23" name="Isosceles Triangle 22"/>
          <p:cNvSpPr/>
          <p:nvPr/>
        </p:nvSpPr>
        <p:spPr>
          <a:xfrm rot="5400000" flipH="1" flipV="1">
            <a:off x="1826419" y="1477169"/>
            <a:ext cx="1244600" cy="687388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4" name="Object 8"/>
          <p:cNvGraphicFramePr>
            <a:graphicFrameLocks noChangeAspect="1"/>
          </p:cNvGraphicFramePr>
          <p:nvPr/>
        </p:nvGraphicFramePr>
        <p:xfrm>
          <a:off x="1179513" y="6234113"/>
          <a:ext cx="2667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66469" imgH="241091" progId="Equation.DSMT4">
                  <p:embed/>
                </p:oleObj>
              </mc:Choice>
              <mc:Fallback>
                <p:oleObj name="Equation" r:id="rId15" imgW="266469" imgH="241091" progId="Equation.DSMT4">
                  <p:embed/>
                  <p:pic>
                    <p:nvPicPr>
                      <p:cNvPr id="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6234113"/>
                        <a:ext cx="2667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1612900" y="5449888"/>
          <a:ext cx="254000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890" imgH="241195" progId="Equation.DSMT4">
                  <p:embed/>
                </p:oleObj>
              </mc:Choice>
              <mc:Fallback>
                <p:oleObj name="Equation" r:id="rId17" imgW="253890" imgH="241195" progId="Equation.DSMT4">
                  <p:embed/>
                  <p:pic>
                    <p:nvPicPr>
                      <p:cNvPr id="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5449888"/>
                        <a:ext cx="254000" cy="23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0"/>
          <p:cNvGraphicFramePr>
            <a:graphicFrameLocks noChangeAspect="1"/>
          </p:cNvGraphicFramePr>
          <p:nvPr/>
        </p:nvGraphicFramePr>
        <p:xfrm>
          <a:off x="1593850" y="6234113"/>
          <a:ext cx="2540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53890" imgH="241195" progId="Equation.DSMT4">
                  <p:embed/>
                </p:oleObj>
              </mc:Choice>
              <mc:Fallback>
                <p:oleObj name="Equation" r:id="rId19" imgW="253890" imgH="241195" progId="Equation.DSMT4">
                  <p:embed/>
                  <p:pic>
                    <p:nvPicPr>
                      <p:cNvPr id="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6234113"/>
                        <a:ext cx="2540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1"/>
          <p:cNvGraphicFramePr>
            <a:graphicFrameLocks noChangeAspect="1"/>
          </p:cNvGraphicFramePr>
          <p:nvPr/>
        </p:nvGraphicFramePr>
        <p:xfrm>
          <a:off x="1438275" y="6427788"/>
          <a:ext cx="166688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1468" imgH="164885" progId="Equation.DSMT4">
                  <p:embed/>
                </p:oleObj>
              </mc:Choice>
              <mc:Fallback>
                <p:oleObj name="Equation" r:id="rId21" imgW="101468" imgH="164885" progId="Equation.DSMT4">
                  <p:embed/>
                  <p:pic>
                    <p:nvPicPr>
                      <p:cNvPr id="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6427788"/>
                        <a:ext cx="166688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/>
        </p:nvGraphicFramePr>
        <p:xfrm>
          <a:off x="1863725" y="5794375"/>
          <a:ext cx="3968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41195" imgH="241195" progId="Equation.DSMT4">
                  <p:embed/>
                </p:oleObj>
              </mc:Choice>
              <mc:Fallback>
                <p:oleObj name="Equation" r:id="rId23" imgW="241195" imgH="241195" progId="Equation.DSMT4">
                  <p:embed/>
                  <p:pic>
                    <p:nvPicPr>
                      <p:cNvPr id="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5794375"/>
                        <a:ext cx="39687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3"/>
          <p:cNvGraphicFramePr>
            <a:graphicFrameLocks noChangeAspect="1"/>
          </p:cNvGraphicFramePr>
          <p:nvPr/>
        </p:nvGraphicFramePr>
        <p:xfrm>
          <a:off x="1057275" y="5618163"/>
          <a:ext cx="3222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80" imgH="164814" progId="Equation.DSMT4">
                  <p:embed/>
                </p:oleObj>
              </mc:Choice>
              <mc:Fallback>
                <p:oleObj name="Equation" r:id="rId25" imgW="126780" imgH="164814" progId="Equation.DSMT4">
                  <p:embed/>
                  <p:pic>
                    <p:nvPicPr>
                      <p:cNvPr id="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5618163"/>
                        <a:ext cx="3222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Isosceles Triangle 29"/>
          <p:cNvSpPr/>
          <p:nvPr/>
        </p:nvSpPr>
        <p:spPr>
          <a:xfrm rot="16200000">
            <a:off x="1834357" y="1473994"/>
            <a:ext cx="1244600" cy="687387"/>
          </a:xfrm>
          <a:prstGeom prst="triangle">
            <a:avLst>
              <a:gd name="adj" fmla="val 0"/>
            </a:avLst>
          </a:prstGeom>
          <a:solidFill>
            <a:srgbClr val="00B0F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1" name="Straight Connector 30"/>
          <p:cNvCxnSpPr>
            <a:stCxn id="30" idx="2"/>
          </p:cNvCxnSpPr>
          <p:nvPr/>
        </p:nvCxnSpPr>
        <p:spPr>
          <a:xfrm flipH="1" flipV="1">
            <a:off x="2044700" y="2432050"/>
            <a:ext cx="755650" cy="7938"/>
          </a:xfrm>
          <a:prstGeom prst="line">
            <a:avLst/>
          </a:prstGeom>
          <a:ln w="28575">
            <a:solidFill>
              <a:srgbClr val="FF000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043969"/>
              </p:ext>
            </p:extLst>
          </p:nvPr>
        </p:nvGraphicFramePr>
        <p:xfrm>
          <a:off x="2337682" y="2442476"/>
          <a:ext cx="175444" cy="28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01468" imgH="164885" progId="Equation.DSMT4">
                  <p:embed/>
                </p:oleObj>
              </mc:Choice>
              <mc:Fallback>
                <p:oleObj name="Equation" r:id="rId27" imgW="101468" imgH="164885" progId="Equation.DSMT4">
                  <p:embed/>
                  <p:pic>
                    <p:nvPicPr>
                      <p:cNvPr id="3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7682" y="2442476"/>
                        <a:ext cx="175444" cy="2823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>
            <a:stCxn id="30" idx="4"/>
          </p:cNvCxnSpPr>
          <p:nvPr/>
        </p:nvCxnSpPr>
        <p:spPr>
          <a:xfrm>
            <a:off x="2800350" y="1195388"/>
            <a:ext cx="3175" cy="1257300"/>
          </a:xfrm>
          <a:prstGeom prst="line">
            <a:avLst/>
          </a:prstGeom>
          <a:ln w="25400"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2816225" y="1614488"/>
          <a:ext cx="3968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41195" imgH="241195" progId="Equation.DSMT4">
                  <p:embed/>
                </p:oleObj>
              </mc:Choice>
              <mc:Fallback>
                <p:oleObj name="Equation" r:id="rId29" imgW="241195" imgH="241195" progId="Equation.DSMT4">
                  <p:embed/>
                  <p:pic>
                    <p:nvPicPr>
                      <p:cNvPr id="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1614488"/>
                        <a:ext cx="39687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443542"/>
              </p:ext>
            </p:extLst>
          </p:nvPr>
        </p:nvGraphicFramePr>
        <p:xfrm>
          <a:off x="2374900" y="5948363"/>
          <a:ext cx="109855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23600" imgH="177480" progId="Equation.DSMT4">
                  <p:embed/>
                </p:oleObj>
              </mc:Choice>
              <mc:Fallback>
                <p:oleObj name="Equation" r:id="rId31" imgW="723600" imgH="177480" progId="Equation.DSMT4">
                  <p:embed/>
                  <p:pic>
                    <p:nvPicPr>
                      <p:cNvPr id="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5948363"/>
                        <a:ext cx="1098550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7"/>
          <p:cNvGraphicFramePr>
            <a:graphicFrameLocks noChangeAspect="1"/>
          </p:cNvGraphicFramePr>
          <p:nvPr/>
        </p:nvGraphicFramePr>
        <p:xfrm>
          <a:off x="3438525" y="5703888"/>
          <a:ext cx="4889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66584" imgH="457002" progId="Equation.DSMT4">
                  <p:embed/>
                </p:oleObj>
              </mc:Choice>
              <mc:Fallback>
                <p:oleObj name="Equation" r:id="rId33" imgW="266584" imgH="457002" progId="Equation.DSMT4">
                  <p:embed/>
                  <p:pic>
                    <p:nvPicPr>
                      <p:cNvPr id="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5703888"/>
                        <a:ext cx="488950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8"/>
          <p:cNvGraphicFramePr>
            <a:graphicFrameLocks noChangeAspect="1"/>
          </p:cNvGraphicFramePr>
          <p:nvPr/>
        </p:nvGraphicFramePr>
        <p:xfrm>
          <a:off x="3551238" y="6145213"/>
          <a:ext cx="2524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1468" imgH="164885" progId="Equation.DSMT4">
                  <p:embed/>
                </p:oleObj>
              </mc:Choice>
              <mc:Fallback>
                <p:oleObj name="Equation" r:id="rId35" imgW="101468" imgH="164885" progId="Equation.DSMT4">
                  <p:embed/>
                  <p:pic>
                    <p:nvPicPr>
                      <p:cNvPr id="3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6145213"/>
                        <a:ext cx="25241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Arc 38"/>
          <p:cNvSpPr/>
          <p:nvPr/>
        </p:nvSpPr>
        <p:spPr>
          <a:xfrm>
            <a:off x="1292225" y="1922463"/>
            <a:ext cx="1260475" cy="1065212"/>
          </a:xfrm>
          <a:prstGeom prst="arc">
            <a:avLst>
              <a:gd name="adj1" fmla="val 18876821"/>
              <a:gd name="adj2" fmla="val 21414998"/>
            </a:avLst>
          </a:prstGeom>
          <a:ln>
            <a:solidFill>
              <a:srgbClr val="0070C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070563"/>
              </p:ext>
            </p:extLst>
          </p:nvPr>
        </p:nvGraphicFramePr>
        <p:xfrm>
          <a:off x="4968875" y="457200"/>
          <a:ext cx="22129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358640" imgH="228600" progId="Equation.DSMT4">
                  <p:embed/>
                </p:oleObj>
              </mc:Choice>
              <mc:Fallback>
                <p:oleObj name="Equation" r:id="rId37" imgW="1358640" imgH="228600" progId="Equation.DSMT4">
                  <p:embed/>
                  <p:pic>
                    <p:nvPicPr>
                      <p:cNvPr id="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75" y="457200"/>
                        <a:ext cx="22129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65725" y="1214438"/>
            <a:ext cx="2571750" cy="2571750"/>
            <a:chOff x="1000100" y="2786058"/>
            <a:chExt cx="2571768" cy="2571768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9"/>
          <p:cNvGrpSpPr>
            <a:grpSpLocks/>
          </p:cNvGrpSpPr>
          <p:nvPr/>
        </p:nvGrpSpPr>
        <p:grpSpPr bwMode="auto">
          <a:xfrm rot="5400000">
            <a:off x="6414294" y="1213644"/>
            <a:ext cx="1588" cy="2571750"/>
            <a:chOff x="2713818" y="2786852"/>
            <a:chExt cx="2382" cy="2570974"/>
          </a:xfrm>
        </p:grpSpPr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16200000" flipH="1">
              <a:off x="2072266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9" name="Object 20"/>
          <p:cNvGraphicFramePr>
            <a:graphicFrameLocks noChangeAspect="1"/>
          </p:cNvGraphicFramePr>
          <p:nvPr/>
        </p:nvGraphicFramePr>
        <p:xfrm>
          <a:off x="6305550" y="900113"/>
          <a:ext cx="3730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53890" imgH="241195" progId="Equation.DSMT4">
                  <p:embed/>
                </p:oleObj>
              </mc:Choice>
              <mc:Fallback>
                <p:oleObj name="Equation" r:id="rId39" imgW="253890" imgH="241195" progId="Equation.DSMT4">
                  <p:embed/>
                  <p:pic>
                    <p:nvPicPr>
                      <p:cNvPr id="4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900113"/>
                        <a:ext cx="3730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1"/>
          <p:cNvGraphicFramePr>
            <a:graphicFrameLocks noChangeAspect="1"/>
          </p:cNvGraphicFramePr>
          <p:nvPr/>
        </p:nvGraphicFramePr>
        <p:xfrm>
          <a:off x="4743450" y="2305050"/>
          <a:ext cx="4841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30057" imgH="241195" progId="Equation.DSMT4">
                  <p:embed/>
                </p:oleObj>
              </mc:Choice>
              <mc:Fallback>
                <p:oleObj name="Equation" r:id="rId40" imgW="330057" imgH="241195" progId="Equation.DSMT4">
                  <p:embed/>
                  <p:pic>
                    <p:nvPicPr>
                      <p:cNvPr id="5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2305050"/>
                        <a:ext cx="4841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2"/>
          <p:cNvGraphicFramePr>
            <a:graphicFrameLocks noChangeAspect="1"/>
          </p:cNvGraphicFramePr>
          <p:nvPr/>
        </p:nvGraphicFramePr>
        <p:xfrm>
          <a:off x="6235700" y="3733800"/>
          <a:ext cx="5032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42751" imgH="241195" progId="Equation.DSMT4">
                  <p:embed/>
                </p:oleObj>
              </mc:Choice>
              <mc:Fallback>
                <p:oleObj name="Equation" r:id="rId41" imgW="342751" imgH="241195" progId="Equation.DSMT4">
                  <p:embed/>
                  <p:pic>
                    <p:nvPicPr>
                      <p:cNvPr id="5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3733800"/>
                        <a:ext cx="5032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3"/>
          <p:cNvGraphicFramePr>
            <a:graphicFrameLocks noChangeAspect="1"/>
          </p:cNvGraphicFramePr>
          <p:nvPr/>
        </p:nvGraphicFramePr>
        <p:xfrm>
          <a:off x="7812088" y="2279650"/>
          <a:ext cx="5000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42751" imgH="241195" progId="Equation.DSMT4">
                  <p:embed/>
                </p:oleObj>
              </mc:Choice>
              <mc:Fallback>
                <p:oleObj name="Equation" r:id="rId42" imgW="342751" imgH="241195" progId="Equation.DSMT4">
                  <p:embed/>
                  <p:pic>
                    <p:nvPicPr>
                      <p:cNvPr id="5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2279650"/>
                        <a:ext cx="5000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Arc 52"/>
          <p:cNvSpPr/>
          <p:nvPr/>
        </p:nvSpPr>
        <p:spPr>
          <a:xfrm>
            <a:off x="5834063" y="185737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4" name="Arc 53"/>
          <p:cNvSpPr/>
          <p:nvPr/>
        </p:nvSpPr>
        <p:spPr>
          <a:xfrm>
            <a:off x="5829300" y="1884363"/>
            <a:ext cx="1085850" cy="1293812"/>
          </a:xfrm>
          <a:prstGeom prst="arc">
            <a:avLst>
              <a:gd name="adj1" fmla="val 7967463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845346"/>
              </p:ext>
            </p:extLst>
          </p:nvPr>
        </p:nvGraphicFramePr>
        <p:xfrm>
          <a:off x="5947307" y="2532257"/>
          <a:ext cx="365003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79360" imgH="177480" progId="Equation.DSMT4">
                  <p:embed/>
                </p:oleObj>
              </mc:Choice>
              <mc:Fallback>
                <p:oleObj name="Equation" r:id="rId43" imgW="279360" imgH="177480" progId="Equation.DSMT4">
                  <p:embed/>
                  <p:pic>
                    <p:nvPicPr>
                      <p:cNvPr id="5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7307" y="2532257"/>
                        <a:ext cx="365003" cy="196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3288" y="4192588"/>
            <a:ext cx="40449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angle in standard position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14875" y="4630738"/>
            <a:ext cx="27924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Find the reference angle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45038" y="5029200"/>
            <a:ext cx="346233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Draw the 45°, 45°, 90° triangle</a:t>
            </a:r>
          </a:p>
        </p:txBody>
      </p:sp>
      <p:sp>
        <p:nvSpPr>
          <p:cNvPr id="59" name="Isosceles Triangle 58"/>
          <p:cNvSpPr/>
          <p:nvPr/>
        </p:nvSpPr>
        <p:spPr>
          <a:xfrm rot="10800000" flipH="1">
            <a:off x="5530850" y="2513013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0" name="Object 25"/>
          <p:cNvGraphicFramePr>
            <a:graphicFrameLocks noChangeAspect="1"/>
          </p:cNvGraphicFramePr>
          <p:nvPr/>
        </p:nvGraphicFramePr>
        <p:xfrm>
          <a:off x="5611813" y="6257925"/>
          <a:ext cx="2667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266469" imgH="241091" progId="Equation.DSMT4">
                  <p:embed/>
                </p:oleObj>
              </mc:Choice>
              <mc:Fallback>
                <p:oleObj name="Equation" r:id="rId45" imgW="266469" imgH="241091" progId="Equation.DSMT4">
                  <p:embed/>
                  <p:pic>
                    <p:nvPicPr>
                      <p:cNvPr id="6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6257925"/>
                        <a:ext cx="2667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6"/>
          <p:cNvGraphicFramePr>
            <a:graphicFrameLocks noChangeAspect="1"/>
          </p:cNvGraphicFramePr>
          <p:nvPr/>
        </p:nvGraphicFramePr>
        <p:xfrm>
          <a:off x="6146800" y="5680075"/>
          <a:ext cx="2667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66469" imgH="241091" progId="Equation.DSMT4">
                  <p:embed/>
                </p:oleObj>
              </mc:Choice>
              <mc:Fallback>
                <p:oleObj name="Equation" r:id="rId47" imgW="266469" imgH="241091" progId="Equation.DSMT4">
                  <p:embed/>
                  <p:pic>
                    <p:nvPicPr>
                      <p:cNvPr id="61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5680075"/>
                        <a:ext cx="266700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27"/>
          <p:cNvGraphicFramePr>
            <a:graphicFrameLocks noChangeAspect="1"/>
          </p:cNvGraphicFramePr>
          <p:nvPr/>
        </p:nvGraphicFramePr>
        <p:xfrm>
          <a:off x="5643563" y="5699125"/>
          <a:ext cx="2540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53890" imgH="241195" progId="Equation.DSMT4">
                  <p:embed/>
                </p:oleObj>
              </mc:Choice>
              <mc:Fallback>
                <p:oleObj name="Equation" r:id="rId49" imgW="253890" imgH="241195" progId="Equation.DSMT4">
                  <p:embed/>
                  <p:pic>
                    <p:nvPicPr>
                      <p:cNvPr id="6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5699125"/>
                        <a:ext cx="2540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8"/>
          <p:cNvGraphicFramePr>
            <a:graphicFrameLocks noChangeAspect="1"/>
          </p:cNvGraphicFramePr>
          <p:nvPr/>
        </p:nvGraphicFramePr>
        <p:xfrm>
          <a:off x="5321300" y="5984875"/>
          <a:ext cx="33337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203024" imgH="164957" progId="Equation.DSMT4">
                  <p:embed/>
                </p:oleObj>
              </mc:Choice>
              <mc:Fallback>
                <p:oleObj name="Equation" r:id="rId50" imgW="203024" imgH="164957" progId="Equation.DSMT4">
                  <p:embed/>
                  <p:pic>
                    <p:nvPicPr>
                      <p:cNvPr id="63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5984875"/>
                        <a:ext cx="333375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9"/>
          <p:cNvGraphicFramePr>
            <a:graphicFrameLocks noChangeAspect="1"/>
          </p:cNvGraphicFramePr>
          <p:nvPr/>
        </p:nvGraphicFramePr>
        <p:xfrm>
          <a:off x="5895975" y="5472113"/>
          <a:ext cx="33337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03024" imgH="164957" progId="Equation.DSMT4">
                  <p:embed/>
                </p:oleObj>
              </mc:Choice>
              <mc:Fallback>
                <p:oleObj name="Equation" r:id="rId52" imgW="203024" imgH="164957" progId="Equation.DSMT4">
                  <p:embed/>
                  <p:pic>
                    <p:nvPicPr>
                      <p:cNvPr id="64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5472113"/>
                        <a:ext cx="333375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30"/>
          <p:cNvGraphicFramePr>
            <a:graphicFrameLocks noChangeAspect="1"/>
          </p:cNvGraphicFramePr>
          <p:nvPr/>
        </p:nvGraphicFramePr>
        <p:xfrm>
          <a:off x="6051550" y="6094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253890" imgH="241195" progId="Equation.DSMT4">
                  <p:embed/>
                </p:oleObj>
              </mc:Choice>
              <mc:Fallback>
                <p:oleObj name="Equation" r:id="rId54" imgW="253890" imgH="241195" progId="Equation.DSMT4">
                  <p:embed/>
                  <p:pic>
                    <p:nvPicPr>
                      <p:cNvPr id="65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550" y="6094413"/>
                        <a:ext cx="52705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Isosceles Triangle 65"/>
          <p:cNvSpPr/>
          <p:nvPr/>
        </p:nvSpPr>
        <p:spPr>
          <a:xfrm rot="16200000" flipH="1" flipV="1">
            <a:off x="5532437" y="2511426"/>
            <a:ext cx="900113" cy="900112"/>
          </a:xfrm>
          <a:prstGeom prst="triangle">
            <a:avLst>
              <a:gd name="adj" fmla="val 0"/>
            </a:avLst>
          </a:prstGeom>
          <a:solidFill>
            <a:srgbClr val="FF000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67" name="Straight Connector 66"/>
          <p:cNvCxnSpPr>
            <a:stCxn id="66" idx="4"/>
          </p:cNvCxnSpPr>
          <p:nvPr/>
        </p:nvCxnSpPr>
        <p:spPr>
          <a:xfrm rot="10800000">
            <a:off x="5522913" y="2519363"/>
            <a:ext cx="9525" cy="892175"/>
          </a:xfrm>
          <a:prstGeom prst="line">
            <a:avLst/>
          </a:prstGeom>
          <a:ln w="28575">
            <a:solidFill>
              <a:srgbClr val="00B0F0"/>
            </a:solidFill>
            <a:prstDash val="dash"/>
            <a:headEnd type="triangle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31"/>
          <p:cNvGraphicFramePr>
            <a:graphicFrameLocks noChangeAspect="1"/>
          </p:cNvGraphicFramePr>
          <p:nvPr/>
        </p:nvGraphicFramePr>
        <p:xfrm>
          <a:off x="5148263" y="2835275"/>
          <a:ext cx="333375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203024" imgH="164957" progId="Equation.DSMT4">
                  <p:embed/>
                </p:oleObj>
              </mc:Choice>
              <mc:Fallback>
                <p:oleObj name="Equation" r:id="rId56" imgW="203024" imgH="164957" progId="Equation.DSMT4">
                  <p:embed/>
                  <p:pic>
                    <p:nvPicPr>
                      <p:cNvPr id="68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835275"/>
                        <a:ext cx="333375" cy="26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>
            <a:off x="5524500" y="2486025"/>
            <a:ext cx="936625" cy="4763"/>
          </a:xfrm>
          <a:prstGeom prst="line">
            <a:avLst/>
          </a:prstGeom>
          <a:ln w="25400">
            <a:solidFill>
              <a:srgbClr val="00B050"/>
            </a:solidFill>
            <a:prstDash val="dash"/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Object 32"/>
          <p:cNvGraphicFramePr>
            <a:graphicFrameLocks noChangeAspect="1"/>
          </p:cNvGraphicFramePr>
          <p:nvPr/>
        </p:nvGraphicFramePr>
        <p:xfrm>
          <a:off x="5848350" y="2205038"/>
          <a:ext cx="334963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203024" imgH="164957" progId="Equation.DSMT4">
                  <p:embed/>
                </p:oleObj>
              </mc:Choice>
              <mc:Fallback>
                <p:oleObj name="Equation" r:id="rId58" imgW="203024" imgH="164957" progId="Equation.DSMT4">
                  <p:embed/>
                  <p:pic>
                    <p:nvPicPr>
                      <p:cNvPr id="7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2205038"/>
                        <a:ext cx="334963" cy="26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16150"/>
              </p:ext>
            </p:extLst>
          </p:nvPr>
        </p:nvGraphicFramePr>
        <p:xfrm>
          <a:off x="6737350" y="6019349"/>
          <a:ext cx="10985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723600" imgH="177480" progId="Equation.DSMT4">
                  <p:embed/>
                </p:oleObj>
              </mc:Choice>
              <mc:Fallback>
                <p:oleObj name="Equation" r:id="rId60" imgW="723600" imgH="177480" progId="Equation.DSMT4">
                  <p:embed/>
                  <p:pic>
                    <p:nvPicPr>
                      <p:cNvPr id="7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6019349"/>
                        <a:ext cx="10985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34"/>
          <p:cNvGraphicFramePr>
            <a:graphicFrameLocks noChangeAspect="1"/>
          </p:cNvGraphicFramePr>
          <p:nvPr/>
        </p:nvGraphicFramePr>
        <p:xfrm>
          <a:off x="7824788" y="5724525"/>
          <a:ext cx="419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2" imgW="228501" imgH="431613" progId="Equation.DSMT4">
                  <p:embed/>
                </p:oleObj>
              </mc:Choice>
              <mc:Fallback>
                <p:oleObj name="Equation" r:id="rId62" imgW="228501" imgH="431613" progId="Equation.DSMT4">
                  <p:embed/>
                  <p:pic>
                    <p:nvPicPr>
                      <p:cNvPr id="7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88" y="5724525"/>
                        <a:ext cx="4191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35"/>
          <p:cNvGraphicFramePr>
            <a:graphicFrameLocks noChangeAspect="1"/>
          </p:cNvGraphicFramePr>
          <p:nvPr/>
        </p:nvGraphicFramePr>
        <p:xfrm>
          <a:off x="7851775" y="6213475"/>
          <a:ext cx="363538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203024" imgH="164957" progId="Equation.DSMT4">
                  <p:embed/>
                </p:oleObj>
              </mc:Choice>
              <mc:Fallback>
                <p:oleObj name="Equation" r:id="rId64" imgW="203024" imgH="164957" progId="Equation.DSMT4">
                  <p:embed/>
                  <p:pic>
                    <p:nvPicPr>
                      <p:cNvPr id="7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1775" y="6213475"/>
                        <a:ext cx="363538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36"/>
          <p:cNvGraphicFramePr>
            <a:graphicFrameLocks noChangeAspect="1"/>
          </p:cNvGraphicFramePr>
          <p:nvPr/>
        </p:nvGraphicFramePr>
        <p:xfrm>
          <a:off x="8202613" y="5926138"/>
          <a:ext cx="5397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6" imgW="228501" imgH="165028" progId="Equation.DSMT4">
                  <p:embed/>
                </p:oleObj>
              </mc:Choice>
              <mc:Fallback>
                <p:oleObj name="Equation" r:id="rId66" imgW="228501" imgH="165028" progId="Equation.DSMT4">
                  <p:embed/>
                  <p:pic>
                    <p:nvPicPr>
                      <p:cNvPr id="7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2613" y="5926138"/>
                        <a:ext cx="53975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6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85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7743E-6 L -0.10486 0.5848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43" y="292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500000">
                                      <p:cBhvr>
                                        <p:cTn id="15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0.01163 0.46737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/>
      <p:bldP spid="21" grpId="0"/>
      <p:bldP spid="22" grpId="0"/>
      <p:bldP spid="23" grpId="0" animBg="1"/>
      <p:bldP spid="23" grpId="1" animBg="1"/>
      <p:bldP spid="30" grpId="0" animBg="1"/>
      <p:bldP spid="53" grpId="0" animBg="1"/>
      <p:bldP spid="56" grpId="0"/>
      <p:bldP spid="57" grpId="0"/>
      <p:bldP spid="58" grpId="0"/>
      <p:bldP spid="59" grpId="0" animBg="1"/>
      <p:bldP spid="59" grpId="1" animBg="1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28EE9-C61A-4CBF-A146-45A22F10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1288"/>
          </a:xfrm>
        </p:spPr>
        <p:txBody>
          <a:bodyPr>
            <a:normAutofit fontScale="90000"/>
          </a:bodyPr>
          <a:lstStyle/>
          <a:p>
            <a:r>
              <a:rPr lang="en-CA" dirty="0"/>
              <a:t>V) Right Triangle Property: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4EBE7-FF03-408F-AD15-499A170454B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4744" y="833510"/>
            <a:ext cx="7467600" cy="474785"/>
          </a:xfrm>
        </p:spPr>
        <p:txBody>
          <a:bodyPr/>
          <a:lstStyle/>
          <a:p>
            <a:r>
              <a:rPr lang="en-CA" dirty="0"/>
              <a:t>If two angles “A” and “B” add up to 90°, then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FC9D866-3E32-4704-A143-7437FAFBB9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510891"/>
              </p:ext>
            </p:extLst>
          </p:nvPr>
        </p:nvGraphicFramePr>
        <p:xfrm>
          <a:off x="2594295" y="1313520"/>
          <a:ext cx="2568549" cy="569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177480" progId="Equation.DSMT4">
                  <p:embed/>
                </p:oleObj>
              </mc:Choice>
              <mc:Fallback>
                <p:oleObj name="Equation" r:id="rId3" imgW="83808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FC9D866-3E32-4704-A143-7437FAFBB9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4295" y="1313520"/>
                        <a:ext cx="2568549" cy="569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1EB448C4-7AC3-471C-AC48-E4CBF4479596}"/>
              </a:ext>
            </a:extLst>
          </p:cNvPr>
          <p:cNvGrpSpPr/>
          <p:nvPr/>
        </p:nvGrpSpPr>
        <p:grpSpPr>
          <a:xfrm>
            <a:off x="1045699" y="3169920"/>
            <a:ext cx="1512277" cy="2225039"/>
            <a:chOff x="1010530" y="2529840"/>
            <a:chExt cx="1512277" cy="222503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4D2AB7C-6B93-4C2A-844E-91EE2CF4A313}"/>
                </a:ext>
              </a:extLst>
            </p:cNvPr>
            <p:cNvSpPr/>
            <p:nvPr/>
          </p:nvSpPr>
          <p:spPr>
            <a:xfrm>
              <a:off x="1019909" y="4550897"/>
              <a:ext cx="225082" cy="197325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1273C680-976A-47F7-94A5-CCF8276CEADA}"/>
                </a:ext>
              </a:extLst>
            </p:cNvPr>
            <p:cNvSpPr/>
            <p:nvPr/>
          </p:nvSpPr>
          <p:spPr>
            <a:xfrm>
              <a:off x="1010530" y="2529840"/>
              <a:ext cx="1512277" cy="2225039"/>
            </a:xfrm>
            <a:prstGeom prst="triangle">
              <a:avLst>
                <a:gd name="adj" fmla="val 0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8A47E9B-598F-4D37-96A7-02E589B55A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257947"/>
              </p:ext>
            </p:extLst>
          </p:nvPr>
        </p:nvGraphicFramePr>
        <p:xfrm>
          <a:off x="1065726" y="3482583"/>
          <a:ext cx="215900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280" imgH="164880" progId="Equation.DSMT4">
                  <p:embed/>
                </p:oleObj>
              </mc:Choice>
              <mc:Fallback>
                <p:oleObj name="Equation" r:id="rId5" imgW="152280" imgH="1648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8A47E9B-598F-4D37-96A7-02E589B55A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5726" y="3482583"/>
                        <a:ext cx="215900" cy="23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5EB9581F-12C1-47E4-BB40-30F418D467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308566"/>
              </p:ext>
            </p:extLst>
          </p:nvPr>
        </p:nvGraphicFramePr>
        <p:xfrm>
          <a:off x="2167745" y="5121420"/>
          <a:ext cx="215900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5EB9581F-12C1-47E4-BB40-30F418D467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67745" y="5121420"/>
                        <a:ext cx="215900" cy="23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080430F-102A-4266-A891-2C83872E17F9}"/>
              </a:ext>
            </a:extLst>
          </p:cNvPr>
          <p:cNvSpPr txBox="1"/>
          <p:nvPr/>
        </p:nvSpPr>
        <p:spPr>
          <a:xfrm>
            <a:off x="1336429" y="5394961"/>
            <a:ext cx="8651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Base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3A2AD89-28BD-44EC-BEE1-A68FEC2CDFDA}"/>
              </a:ext>
            </a:extLst>
          </p:cNvPr>
          <p:cNvSpPr txBox="1"/>
          <p:nvPr/>
        </p:nvSpPr>
        <p:spPr>
          <a:xfrm rot="5400000">
            <a:off x="-128956" y="4520420"/>
            <a:ext cx="18170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Height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7C85F4B-E8B0-48B9-A958-632CFAAAC073}"/>
              </a:ext>
            </a:extLst>
          </p:cNvPr>
          <p:cNvSpPr txBox="1"/>
          <p:nvPr/>
        </p:nvSpPr>
        <p:spPr>
          <a:xfrm rot="3278273">
            <a:off x="1071614" y="4131088"/>
            <a:ext cx="23654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Hypotenuse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D629BB-2B34-4E58-B8BF-2C936F21F315}"/>
              </a:ext>
            </a:extLst>
          </p:cNvPr>
          <p:cNvSpPr txBox="1"/>
          <p:nvPr/>
        </p:nvSpPr>
        <p:spPr>
          <a:xfrm>
            <a:off x="3503466" y="3123445"/>
            <a:ext cx="46041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We know that the angles “A” and “B” add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up to 90° because they are the other two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angles in a right triangle</a:t>
            </a:r>
          </a:p>
        </p:txBody>
      </p:sp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0D8BF125-83AC-4582-9C4F-FF230DB724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98703"/>
              </p:ext>
            </p:extLst>
          </p:nvPr>
        </p:nvGraphicFramePr>
        <p:xfrm>
          <a:off x="2596980" y="1942490"/>
          <a:ext cx="40084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07880" imgH="253800" progId="Equation.DSMT4">
                  <p:embed/>
                </p:oleObj>
              </mc:Choice>
              <mc:Fallback>
                <p:oleObj name="Equation" r:id="rId9" imgW="1307880" imgH="253800" progId="Equation.DSMT4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0D8BF125-83AC-4582-9C4F-FF230DB724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96980" y="1942490"/>
                        <a:ext cx="4008437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04CE34BB-7F23-4860-8445-9F12F5157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241295"/>
              </p:ext>
            </p:extLst>
          </p:nvPr>
        </p:nvGraphicFramePr>
        <p:xfrm>
          <a:off x="3126299" y="4280193"/>
          <a:ext cx="2152131" cy="79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17440" imgH="393480" progId="Equation.DSMT4">
                  <p:embed/>
                </p:oleObj>
              </mc:Choice>
              <mc:Fallback>
                <p:oleObj name="Equation" r:id="rId11" imgW="1117440" imgH="393480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04CE34BB-7F23-4860-8445-9F12F5157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26299" y="4280193"/>
                        <a:ext cx="2152131" cy="79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24A1FAB9-01CD-43AE-A017-C651ECFCD53A}"/>
              </a:ext>
            </a:extLst>
          </p:cNvPr>
          <p:cNvSpPr txBox="1"/>
          <p:nvPr/>
        </p:nvSpPr>
        <p:spPr>
          <a:xfrm>
            <a:off x="4168722" y="4288303"/>
            <a:ext cx="8651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Base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400E8F7-966C-4A55-B2E2-86941A05F10B}"/>
              </a:ext>
            </a:extLst>
          </p:cNvPr>
          <p:cNvSpPr txBox="1"/>
          <p:nvPr/>
        </p:nvSpPr>
        <p:spPr>
          <a:xfrm>
            <a:off x="3981279" y="4719587"/>
            <a:ext cx="23654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Hypotenuse</a:t>
            </a:r>
          </a:p>
        </p:txBody>
      </p:sp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0A389C39-2AEB-4BAA-9ED3-C5FEA5D10A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109963"/>
              </p:ext>
            </p:extLst>
          </p:nvPr>
        </p:nvGraphicFramePr>
        <p:xfrm>
          <a:off x="3128008" y="5340350"/>
          <a:ext cx="22018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43000" imgH="393480" progId="Equation.DSMT4">
                  <p:embed/>
                </p:oleObj>
              </mc:Choice>
              <mc:Fallback>
                <p:oleObj name="Equation" r:id="rId13" imgW="1143000" imgH="393480" progId="Equation.DSMT4">
                  <p:embed/>
                  <p:pic>
                    <p:nvPicPr>
                      <p:cNvPr id="45" name="Object 44">
                        <a:extLst>
                          <a:ext uri="{FF2B5EF4-FFF2-40B4-BE49-F238E27FC236}">
                            <a16:creationId xmlns:a16="http://schemas.microsoft.com/office/drawing/2014/main" id="{0A389C39-2AEB-4BAA-9ED3-C5FEA5D10A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28008" y="5340350"/>
                        <a:ext cx="2201863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F58FE6B1-B7F9-4F9F-8799-352D58536CAB}"/>
              </a:ext>
            </a:extLst>
          </p:cNvPr>
          <p:cNvSpPr txBox="1"/>
          <p:nvPr/>
        </p:nvSpPr>
        <p:spPr>
          <a:xfrm>
            <a:off x="4194513" y="5348069"/>
            <a:ext cx="8651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Base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235351-17D0-43B4-8155-56E841EB178F}"/>
              </a:ext>
            </a:extLst>
          </p:cNvPr>
          <p:cNvSpPr txBox="1"/>
          <p:nvPr/>
        </p:nvSpPr>
        <p:spPr>
          <a:xfrm>
            <a:off x="4007070" y="5779353"/>
            <a:ext cx="23654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Hypotenuse</a:t>
            </a:r>
          </a:p>
        </p:txBody>
      </p:sp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B61490FB-93E0-40AA-8B5E-C8DBD163EC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034310"/>
              </p:ext>
            </p:extLst>
          </p:nvPr>
        </p:nvGraphicFramePr>
        <p:xfrm>
          <a:off x="5937493" y="4249713"/>
          <a:ext cx="2152131" cy="79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17440" imgH="393480" progId="Equation.DSMT4">
                  <p:embed/>
                </p:oleObj>
              </mc:Choice>
              <mc:Fallback>
                <p:oleObj name="Equation" r:id="rId15" imgW="1117440" imgH="39348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B61490FB-93E0-40AA-8B5E-C8DBD163EC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937493" y="4249713"/>
                        <a:ext cx="2152131" cy="79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4F2C1290-357B-4220-A02A-961257DE6FE0}"/>
              </a:ext>
            </a:extLst>
          </p:cNvPr>
          <p:cNvSpPr txBox="1"/>
          <p:nvPr/>
        </p:nvSpPr>
        <p:spPr>
          <a:xfrm>
            <a:off x="6979916" y="4257823"/>
            <a:ext cx="13762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Height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5AA9BD-1706-403C-B071-6C4240F1C60A}"/>
              </a:ext>
            </a:extLst>
          </p:cNvPr>
          <p:cNvSpPr txBox="1"/>
          <p:nvPr/>
        </p:nvSpPr>
        <p:spPr>
          <a:xfrm>
            <a:off x="6883915" y="4689107"/>
            <a:ext cx="23654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Hypotenuse</a:t>
            </a:r>
          </a:p>
        </p:txBody>
      </p:sp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3AFB347F-C868-47B2-8EA0-8DA1FA363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937697"/>
              </p:ext>
            </p:extLst>
          </p:nvPr>
        </p:nvGraphicFramePr>
        <p:xfrm>
          <a:off x="5939202" y="5309870"/>
          <a:ext cx="22018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43000" imgH="393480" progId="Equation.DSMT4">
                  <p:embed/>
                </p:oleObj>
              </mc:Choice>
              <mc:Fallback>
                <p:oleObj name="Equation" r:id="rId17" imgW="1143000" imgH="39348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3AFB347F-C868-47B2-8EA0-8DA1FA3631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939202" y="5309870"/>
                        <a:ext cx="2201863" cy="79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F20E1536-DDB5-4FEF-8EA6-A4CB23508276}"/>
              </a:ext>
            </a:extLst>
          </p:cNvPr>
          <p:cNvSpPr txBox="1"/>
          <p:nvPr/>
        </p:nvSpPr>
        <p:spPr>
          <a:xfrm>
            <a:off x="7005707" y="5317589"/>
            <a:ext cx="16388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Height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3FE31FF-2868-449D-8D14-3017282C28F3}"/>
              </a:ext>
            </a:extLst>
          </p:cNvPr>
          <p:cNvSpPr txBox="1"/>
          <p:nvPr/>
        </p:nvSpPr>
        <p:spPr>
          <a:xfrm>
            <a:off x="6909706" y="5748873"/>
            <a:ext cx="23654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b="1" dirty="0"/>
              <a:t>Hypotenuse</a:t>
            </a:r>
          </a:p>
        </p:txBody>
      </p:sp>
    </p:spTree>
    <p:extLst>
      <p:ext uri="{BB962C8B-B14F-4D97-AF65-F5344CB8AC3E}">
        <p14:creationId xmlns:p14="http://schemas.microsoft.com/office/powerpoint/2010/main" val="49789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38" grpId="0"/>
      <p:bldP spid="40" grpId="0"/>
      <p:bldP spid="43" grpId="0"/>
      <p:bldP spid="44" grpId="0"/>
      <p:bldP spid="46" grpId="0"/>
      <p:bldP spid="47" grpId="0"/>
      <p:bldP spid="57" grpId="0"/>
      <p:bldP spid="58" grpId="0"/>
      <p:bldP spid="60" grpId="0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4CC62-EA0C-4DC4-AECB-809159F07C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6947" y="165295"/>
            <a:ext cx="8630529" cy="826477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Without using a calculator, which of the following are equal to each other?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CCF7571-793F-4E95-8EE0-69913EBAA4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8670" y="1210993"/>
                <a:ext cx="8630529" cy="826477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CA" dirty="0"/>
                  <a:t>a)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41°</m:t>
                    </m:r>
                  </m:oMath>
                </a14:m>
                <a:r>
                  <a:rPr lang="en-CA" dirty="0"/>
                  <a:t>    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74</m:t>
                        </m:r>
                      </m:e>
                    </m:func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  c)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112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   d)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68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  e)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77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</a:t>
                </a:r>
                <a:br>
                  <a:rPr lang="en-CA" dirty="0"/>
                </a:br>
                <a:r>
                  <a:rPr lang="en-CA" dirty="0"/>
                  <a:t>f)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83°</m:t>
                    </m:r>
                  </m:oMath>
                </a14:m>
                <a:r>
                  <a:rPr lang="en-CA" dirty="0"/>
                  <a:t>     g)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49°</m:t>
                    </m:r>
                  </m:oMath>
                </a14:m>
                <a:r>
                  <a:rPr lang="en-CA" dirty="0"/>
                  <a:t>    h)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68°</m:t>
                    </m:r>
                  </m:oMath>
                </a14:m>
                <a:r>
                  <a:rPr lang="en-CA" dirty="0"/>
                  <a:t>      i)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   j)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13°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CCF7571-793F-4E95-8EE0-69913EBAA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70" y="1210993"/>
                <a:ext cx="8630529" cy="826477"/>
              </a:xfrm>
              <a:prstGeom prst="rect">
                <a:avLst/>
              </a:prstGeom>
              <a:blipFill>
                <a:blip r:embed="rId3"/>
                <a:stretch>
                  <a:fillRect l="-1059" t="-5926" b="-1703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CCC3193-B7F6-4A46-BA6C-60A15BCBDA5C}"/>
              </a:ext>
            </a:extLst>
          </p:cNvPr>
          <p:cNvSpPr txBox="1"/>
          <p:nvPr/>
        </p:nvSpPr>
        <p:spPr>
          <a:xfrm>
            <a:off x="260863" y="2581838"/>
            <a:ext cx="22589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Since: 41 + 49  = 90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36AF61-921D-4F30-A591-84017ADB4E8E}"/>
                  </a:ext>
                </a:extLst>
              </p:cNvPr>
              <p:cNvSpPr txBox="1"/>
              <p:nvPr/>
            </p:nvSpPr>
            <p:spPr>
              <a:xfrm>
                <a:off x="2579688" y="2572460"/>
                <a:ext cx="2371162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a)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41°</m:t>
                    </m:r>
                  </m:oMath>
                </a14:m>
                <a:r>
                  <a:rPr lang="en-CA" dirty="0"/>
                  <a:t> =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CA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CA" b="0" i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CA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D36AF61-921D-4F30-A591-84017ADB4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688" y="2572460"/>
                <a:ext cx="2371162" cy="369332"/>
              </a:xfrm>
              <a:prstGeom prst="rect">
                <a:avLst/>
              </a:prstGeom>
              <a:blipFill>
                <a:blip r:embed="rId4"/>
                <a:stretch>
                  <a:fillRect l="-2057" t="-9836" b="-2459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88748D18-1141-45FE-8B0E-CDC5CC801676}"/>
              </a:ext>
            </a:extLst>
          </p:cNvPr>
          <p:cNvSpPr txBox="1"/>
          <p:nvPr/>
        </p:nvSpPr>
        <p:spPr>
          <a:xfrm>
            <a:off x="265552" y="3128134"/>
            <a:ext cx="225895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Since: 77 + 13  = 90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F01B36-C5DF-47B2-AE84-3079ACC67478}"/>
                  </a:ext>
                </a:extLst>
              </p:cNvPr>
              <p:cNvSpPr txBox="1"/>
              <p:nvPr/>
            </p:nvSpPr>
            <p:spPr>
              <a:xfrm>
                <a:off x="2584377" y="3118756"/>
                <a:ext cx="2305439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e)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77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=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CA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CA" b="0" i="0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CA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CA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F01B36-C5DF-47B2-AE84-3079ACC67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377" y="3118756"/>
                <a:ext cx="2305439" cy="369332"/>
              </a:xfrm>
              <a:prstGeom prst="rect">
                <a:avLst/>
              </a:prstGeom>
              <a:blipFill>
                <a:blip r:embed="rId5"/>
                <a:stretch>
                  <a:fillRect l="-2381" t="-10000" b="-2666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B77688-7DCF-4BCD-8B0D-B824A036D4D4}"/>
                  </a:ext>
                </a:extLst>
              </p:cNvPr>
              <p:cNvSpPr txBox="1"/>
              <p:nvPr/>
            </p:nvSpPr>
            <p:spPr>
              <a:xfrm>
                <a:off x="235072" y="3920614"/>
                <a:ext cx="8098692" cy="64633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c)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112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>
                    <a:solidFill>
                      <a:srgbClr val="FF0000"/>
                    </a:solidFill>
                    <a:latin typeface="+mj-lt"/>
                  </a:rPr>
                  <a:t>    and   </a:t>
                </a:r>
                <a:r>
                  <a:rPr lang="en-CA" dirty="0"/>
                  <a:t>d)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68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CA" dirty="0"/>
                  <a:t>  both have the same reference angle of 68° and </a:t>
                </a:r>
                <a:br>
                  <a:rPr lang="en-CA" dirty="0"/>
                </a:br>
                <a:r>
                  <a:rPr lang="en-CA" dirty="0"/>
                  <a:t>are both positive.  Therefore,  they are also equal </a:t>
                </a:r>
                <a:endParaRPr lang="en-CA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B77688-7DCF-4BCD-8B0D-B824A036D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72" y="3920614"/>
                <a:ext cx="8098692" cy="646331"/>
              </a:xfrm>
              <a:prstGeom prst="rect">
                <a:avLst/>
              </a:prstGeom>
              <a:blipFill>
                <a:blip r:embed="rId6"/>
                <a:stretch>
                  <a:fillRect l="-678" t="-4717" b="-1415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53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3100E-364B-48CE-B64E-DF9E728158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6523" y="207499"/>
            <a:ext cx="8321040" cy="910883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Match each sine function on the left with the cosine function on the right that is equal to it: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01560E1-D910-435A-A64D-3EC428FB0E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27665"/>
              </p:ext>
            </p:extLst>
          </p:nvPr>
        </p:nvGraphicFramePr>
        <p:xfrm>
          <a:off x="245897" y="1654298"/>
          <a:ext cx="1743021" cy="526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01560E1-D910-435A-A64D-3EC428FB0E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897" y="1654298"/>
                        <a:ext cx="1743021" cy="526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A4017EC-A82C-46DC-B63C-046C2FF938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032855"/>
              </p:ext>
            </p:extLst>
          </p:nvPr>
        </p:nvGraphicFramePr>
        <p:xfrm>
          <a:off x="266700" y="2419254"/>
          <a:ext cx="170973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60240" imgH="203040" progId="Equation.DSMT4">
                  <p:embed/>
                </p:oleObj>
              </mc:Choice>
              <mc:Fallback>
                <p:oleObj name="Equation" r:id="rId5" imgW="66024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A4017EC-A82C-46DC-B63C-046C2FF938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700" y="2419254"/>
                        <a:ext cx="1709738" cy="52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4586972-C8F1-42E8-A535-2B4008E85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545891"/>
              </p:ext>
            </p:extLst>
          </p:nvPr>
        </p:nvGraphicFramePr>
        <p:xfrm>
          <a:off x="271463" y="3182842"/>
          <a:ext cx="17097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60240" imgH="203040" progId="Equation.DSMT4">
                  <p:embed/>
                </p:oleObj>
              </mc:Choice>
              <mc:Fallback>
                <p:oleObj name="Equation" r:id="rId7" imgW="66024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4586972-C8F1-42E8-A535-2B4008E85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463" y="3182842"/>
                        <a:ext cx="170973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2D2A40B-4389-470F-B300-44F308482E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716807"/>
              </p:ext>
            </p:extLst>
          </p:nvPr>
        </p:nvGraphicFramePr>
        <p:xfrm>
          <a:off x="227013" y="3948017"/>
          <a:ext cx="18097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8400" imgH="203040" progId="Equation.DSMT4">
                  <p:embed/>
                </p:oleObj>
              </mc:Choice>
              <mc:Fallback>
                <p:oleObj name="Equation" r:id="rId9" imgW="69840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2D2A40B-4389-470F-B300-44F308482E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7013" y="3948017"/>
                        <a:ext cx="1809750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78F948A-1E7C-4F54-801D-5D15A34EB3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058726"/>
              </p:ext>
            </p:extLst>
          </p:nvPr>
        </p:nvGraphicFramePr>
        <p:xfrm>
          <a:off x="264657" y="4711678"/>
          <a:ext cx="1743021" cy="526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72840" imgH="203040" progId="Equation.DSMT4">
                  <p:embed/>
                </p:oleObj>
              </mc:Choice>
              <mc:Fallback>
                <p:oleObj name="Equation" r:id="rId11" imgW="67284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78F948A-1E7C-4F54-801D-5D15A34EB3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4657" y="4711678"/>
                        <a:ext cx="1743021" cy="526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9B0B903-33C4-4413-ACC6-517D2B082F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391004"/>
              </p:ext>
            </p:extLst>
          </p:nvPr>
        </p:nvGraphicFramePr>
        <p:xfrm>
          <a:off x="220663" y="5476779"/>
          <a:ext cx="18415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11000" imgH="203040" progId="Equation.DSMT4">
                  <p:embed/>
                </p:oleObj>
              </mc:Choice>
              <mc:Fallback>
                <p:oleObj name="Equation" r:id="rId13" imgW="711000" imgH="203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9B0B903-33C4-4413-ACC6-517D2B082F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0663" y="5476779"/>
                        <a:ext cx="1841500" cy="525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E18E4C9-95CB-4D08-9DF1-081591742D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108292"/>
              </p:ext>
            </p:extLst>
          </p:nvPr>
        </p:nvGraphicFramePr>
        <p:xfrm>
          <a:off x="4958911" y="1560417"/>
          <a:ext cx="180816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98400" imgH="203040" progId="Equation.DSMT4">
                  <p:embed/>
                </p:oleObj>
              </mc:Choice>
              <mc:Fallback>
                <p:oleObj name="Equation" r:id="rId15" imgW="698400" imgH="2030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4E18E4C9-95CB-4D08-9DF1-081591742D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58911" y="1560417"/>
                        <a:ext cx="1808163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9F114C6-7C85-4BDB-A21D-64B20953E4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334548"/>
              </p:ext>
            </p:extLst>
          </p:nvPr>
        </p:nvGraphicFramePr>
        <p:xfrm>
          <a:off x="4879975" y="2366673"/>
          <a:ext cx="19383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49160" imgH="203040" progId="Equation.DSMT4">
                  <p:embed/>
                </p:oleObj>
              </mc:Choice>
              <mc:Fallback>
                <p:oleObj name="Equation" r:id="rId17" imgW="74916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F9F114C6-7C85-4BDB-A21D-64B20953E4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79975" y="2366673"/>
                        <a:ext cx="1938338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825D763-2081-4A68-8640-957EE55E21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276319"/>
              </p:ext>
            </p:extLst>
          </p:nvPr>
        </p:nvGraphicFramePr>
        <p:xfrm>
          <a:off x="4795838" y="3207220"/>
          <a:ext cx="21034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12520" imgH="203040" progId="Equation.DSMT4">
                  <p:embed/>
                </p:oleObj>
              </mc:Choice>
              <mc:Fallback>
                <p:oleObj name="Equation" r:id="rId19" imgW="81252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825D763-2081-4A68-8640-957EE55E21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795838" y="3207220"/>
                        <a:ext cx="210343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6C67EE9-135A-4489-9E33-5981F48D38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2052"/>
              </p:ext>
            </p:extLst>
          </p:nvPr>
        </p:nvGraphicFramePr>
        <p:xfrm>
          <a:off x="4841875" y="3928874"/>
          <a:ext cx="203676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87320" imgH="203040" progId="Equation.DSMT4">
                  <p:embed/>
                </p:oleObj>
              </mc:Choice>
              <mc:Fallback>
                <p:oleObj name="Equation" r:id="rId21" imgW="787320" imgH="2030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6C67EE9-135A-4489-9E33-5981F48D38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841875" y="3928874"/>
                        <a:ext cx="2036763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2561F41-BB16-42AB-9DD2-EBF27AE908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480970"/>
              </p:ext>
            </p:extLst>
          </p:nvPr>
        </p:nvGraphicFramePr>
        <p:xfrm>
          <a:off x="4933511" y="4630549"/>
          <a:ext cx="19065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736560" imgH="203040" progId="Equation.DSMT4">
                  <p:embed/>
                </p:oleObj>
              </mc:Choice>
              <mc:Fallback>
                <p:oleObj name="Equation" r:id="rId23" imgW="736560" imgH="203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2561F41-BB16-42AB-9DD2-EBF27AE908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33511" y="4630549"/>
                        <a:ext cx="1906588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7F44D680-9906-471A-8B30-FEC577D5B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774102"/>
              </p:ext>
            </p:extLst>
          </p:nvPr>
        </p:nvGraphicFramePr>
        <p:xfrm>
          <a:off x="4968875" y="5353326"/>
          <a:ext cx="19065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736560" imgH="203040" progId="Equation.DSMT4">
                  <p:embed/>
                </p:oleObj>
              </mc:Choice>
              <mc:Fallback>
                <p:oleObj name="Equation" r:id="rId25" imgW="736560" imgH="203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7F44D680-9906-471A-8B30-FEC577D5B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4968875" y="5353326"/>
                        <a:ext cx="1906588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425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7467600" cy="638944"/>
          </a:xfrm>
        </p:spPr>
        <p:txBody>
          <a:bodyPr/>
          <a:lstStyle/>
          <a:p>
            <a:pPr eaLnBrk="1" hangingPunct="1"/>
            <a:r>
              <a:rPr lang="en-CA" dirty="0"/>
              <a:t>Ex: Find the missing lengths:</a:t>
            </a:r>
          </a:p>
        </p:txBody>
      </p:sp>
      <p:sp>
        <p:nvSpPr>
          <p:cNvPr id="7196" name="Line 6"/>
          <p:cNvSpPr>
            <a:spLocks noChangeShapeType="1"/>
          </p:cNvSpPr>
          <p:nvPr/>
        </p:nvSpPr>
        <p:spPr bwMode="auto">
          <a:xfrm>
            <a:off x="250825" y="2838500"/>
            <a:ext cx="1800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97" name="Line 7"/>
          <p:cNvSpPr>
            <a:spLocks noChangeShapeType="1"/>
          </p:cNvSpPr>
          <p:nvPr/>
        </p:nvSpPr>
        <p:spPr bwMode="auto">
          <a:xfrm flipH="1">
            <a:off x="250825" y="1543100"/>
            <a:ext cx="8636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98" name="Line 8"/>
          <p:cNvSpPr>
            <a:spLocks noChangeShapeType="1"/>
          </p:cNvSpPr>
          <p:nvPr/>
        </p:nvSpPr>
        <p:spPr bwMode="auto">
          <a:xfrm>
            <a:off x="1114425" y="1543100"/>
            <a:ext cx="936625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99" name="Line 9"/>
          <p:cNvSpPr>
            <a:spLocks noChangeShapeType="1"/>
          </p:cNvSpPr>
          <p:nvPr/>
        </p:nvSpPr>
        <p:spPr bwMode="auto">
          <a:xfrm>
            <a:off x="1114425" y="1543100"/>
            <a:ext cx="0" cy="1295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0" name="Line 10"/>
          <p:cNvSpPr>
            <a:spLocks noChangeShapeType="1"/>
          </p:cNvSpPr>
          <p:nvPr/>
        </p:nvSpPr>
        <p:spPr bwMode="auto">
          <a:xfrm rot="5400000">
            <a:off x="2230437" y="1724075"/>
            <a:ext cx="936625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1" name="Line 11"/>
          <p:cNvSpPr>
            <a:spLocks noChangeShapeType="1"/>
          </p:cNvSpPr>
          <p:nvPr/>
        </p:nvSpPr>
        <p:spPr bwMode="auto">
          <a:xfrm>
            <a:off x="1114425" y="1543100"/>
            <a:ext cx="2232025" cy="360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627063" y="2119362"/>
          <a:ext cx="4873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444240" progId="Equation.DSMT4">
                  <p:embed/>
                </p:oleObj>
              </mc:Choice>
              <mc:Fallback>
                <p:oleObj name="Equation" r:id="rId3" imgW="622080" imgH="444240" progId="Equation.DSMT4">
                  <p:embed/>
                  <p:pic>
                    <p:nvPicPr>
                      <p:cNvPr id="225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2119362"/>
                        <a:ext cx="487362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3"/>
          <p:cNvGraphicFramePr>
            <a:graphicFrameLocks noChangeAspect="1"/>
          </p:cNvGraphicFramePr>
          <p:nvPr/>
        </p:nvGraphicFramePr>
        <p:xfrm>
          <a:off x="1690688" y="2046337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5640" imgH="228600" progId="Equation.DSMT4">
                  <p:embed/>
                </p:oleObj>
              </mc:Choice>
              <mc:Fallback>
                <p:oleObj name="Equation" r:id="rId5" imgW="215640" imgH="228600" progId="Equation.DSMT4">
                  <p:embed/>
                  <p:pic>
                    <p:nvPicPr>
                      <p:cNvPr id="717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2046337"/>
                        <a:ext cx="2159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4"/>
          <p:cNvGraphicFramePr>
            <a:graphicFrameLocks noChangeAspect="1"/>
          </p:cNvGraphicFramePr>
          <p:nvPr/>
        </p:nvGraphicFramePr>
        <p:xfrm>
          <a:off x="2122488" y="1398637"/>
          <a:ext cx="241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41200" imgH="304560" progId="Equation.DSMT4">
                  <p:embed/>
                </p:oleObj>
              </mc:Choice>
              <mc:Fallback>
                <p:oleObj name="Equation" r:id="rId7" imgW="241200" imgH="304560" progId="Equation.DSMT4">
                  <p:embed/>
                  <p:pic>
                    <p:nvPicPr>
                      <p:cNvPr id="717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1398637"/>
                        <a:ext cx="2413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2" name="Line 15"/>
          <p:cNvSpPr>
            <a:spLocks noChangeShapeType="1"/>
          </p:cNvSpPr>
          <p:nvPr/>
        </p:nvSpPr>
        <p:spPr bwMode="auto">
          <a:xfrm rot="-2700000">
            <a:off x="2554288" y="2408287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3" name="Line 16"/>
          <p:cNvSpPr>
            <a:spLocks noChangeShapeType="1"/>
          </p:cNvSpPr>
          <p:nvPr/>
        </p:nvSpPr>
        <p:spPr bwMode="auto">
          <a:xfrm rot="-2700000">
            <a:off x="2625725" y="233685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4" name="Line 17"/>
          <p:cNvSpPr>
            <a:spLocks noChangeShapeType="1"/>
          </p:cNvSpPr>
          <p:nvPr/>
        </p:nvSpPr>
        <p:spPr bwMode="auto">
          <a:xfrm>
            <a:off x="1071563" y="276865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5" name="Line 18"/>
          <p:cNvSpPr>
            <a:spLocks noChangeShapeType="1"/>
          </p:cNvSpPr>
          <p:nvPr/>
        </p:nvSpPr>
        <p:spPr bwMode="auto">
          <a:xfrm>
            <a:off x="1143000" y="276865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6" name="Line 19"/>
          <p:cNvSpPr>
            <a:spLocks noChangeShapeType="1"/>
          </p:cNvSpPr>
          <p:nvPr/>
        </p:nvSpPr>
        <p:spPr bwMode="auto">
          <a:xfrm rot="3600000">
            <a:off x="1546226" y="2119362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7" name="Line 20"/>
          <p:cNvSpPr>
            <a:spLocks noChangeShapeType="1"/>
          </p:cNvSpPr>
          <p:nvPr/>
        </p:nvSpPr>
        <p:spPr bwMode="auto">
          <a:xfrm rot="3600000">
            <a:off x="1616076" y="2192387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8" name="Line 21"/>
          <p:cNvSpPr>
            <a:spLocks noChangeShapeType="1"/>
          </p:cNvSpPr>
          <p:nvPr/>
        </p:nvSpPr>
        <p:spPr bwMode="auto">
          <a:xfrm rot="-3600000">
            <a:off x="682626" y="2119362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09" name="Line 22"/>
          <p:cNvSpPr>
            <a:spLocks noChangeShapeType="1"/>
          </p:cNvSpPr>
          <p:nvPr/>
        </p:nvSpPr>
        <p:spPr bwMode="auto">
          <a:xfrm rot="-3600000">
            <a:off x="608013" y="2192387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284663" y="966837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solidFill>
                  <a:srgbClr val="FF3300"/>
                </a:solidFill>
              </a:rPr>
              <a:t>1. Special Triangle</a:t>
            </a:r>
          </a:p>
        </p:txBody>
      </p:sp>
      <p:sp>
        <p:nvSpPr>
          <p:cNvPr id="22552" name="AutoShape 24"/>
          <p:cNvSpPr>
            <a:spLocks noChangeArrowheads="1"/>
          </p:cNvSpPr>
          <p:nvPr/>
        </p:nvSpPr>
        <p:spPr bwMode="auto">
          <a:xfrm>
            <a:off x="1114425" y="1543100"/>
            <a:ext cx="936625" cy="1295400"/>
          </a:xfrm>
          <a:prstGeom prst="rtTriangle">
            <a:avLst/>
          </a:prstGeom>
          <a:solidFill>
            <a:srgbClr val="FF00FF">
              <a:alpha val="4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AutoShape 25"/>
          <p:cNvSpPr>
            <a:spLocks noChangeArrowheads="1"/>
          </p:cNvSpPr>
          <p:nvPr/>
        </p:nvSpPr>
        <p:spPr bwMode="auto">
          <a:xfrm>
            <a:off x="4427538" y="1614537"/>
            <a:ext cx="936625" cy="1295400"/>
          </a:xfrm>
          <a:prstGeom prst="rtTriangle">
            <a:avLst/>
          </a:prstGeom>
          <a:solidFill>
            <a:srgbClr val="FF00FF">
              <a:alpha val="4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54" name="Object 26"/>
          <p:cNvGraphicFramePr>
            <a:graphicFrameLocks noChangeAspect="1"/>
          </p:cNvGraphicFramePr>
          <p:nvPr/>
        </p:nvGraphicFramePr>
        <p:xfrm>
          <a:off x="3635375" y="2157462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99920" imgH="393480" progId="Equation.DSMT4">
                  <p:embed/>
                </p:oleObj>
              </mc:Choice>
              <mc:Fallback>
                <p:oleObj name="Equation" r:id="rId9" imgW="799920" imgH="393480" progId="Equation.DSMT4">
                  <p:embed/>
                  <p:pic>
                    <p:nvPicPr>
                      <p:cNvPr id="225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157462"/>
                        <a:ext cx="800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5" name="Object 27"/>
          <p:cNvGraphicFramePr>
            <a:graphicFrameLocks noChangeAspect="1"/>
          </p:cNvGraphicFramePr>
          <p:nvPr/>
        </p:nvGraphicFramePr>
        <p:xfrm>
          <a:off x="4643438" y="2982962"/>
          <a:ext cx="533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33160" imgH="279360" progId="Equation.DSMT4">
                  <p:embed/>
                </p:oleObj>
              </mc:Choice>
              <mc:Fallback>
                <p:oleObj name="Equation" r:id="rId11" imgW="533160" imgH="279360" progId="Equation.DSMT4">
                  <p:embed/>
                  <p:pic>
                    <p:nvPicPr>
                      <p:cNvPr id="2255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982962"/>
                        <a:ext cx="533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6" name="Object 28"/>
          <p:cNvGraphicFramePr>
            <a:graphicFrameLocks noChangeAspect="1"/>
          </p:cNvGraphicFramePr>
          <p:nvPr/>
        </p:nvGraphicFramePr>
        <p:xfrm>
          <a:off x="4860925" y="1974900"/>
          <a:ext cx="584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83920" imgH="279360" progId="Equation.DSMT4">
                  <p:embed/>
                </p:oleObj>
              </mc:Choice>
              <mc:Fallback>
                <p:oleObj name="Equation" r:id="rId13" imgW="583920" imgH="279360" progId="Equation.DSMT4">
                  <p:embed/>
                  <p:pic>
                    <p:nvPicPr>
                      <p:cNvPr id="2255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925" y="1974900"/>
                        <a:ext cx="584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7" name="Object 29"/>
          <p:cNvGraphicFramePr>
            <a:graphicFrameLocks noChangeAspect="1"/>
          </p:cNvGraphicFramePr>
          <p:nvPr/>
        </p:nvGraphicFramePr>
        <p:xfrm>
          <a:off x="5988050" y="1627237"/>
          <a:ext cx="10414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41120" imgH="1282680" progId="Equation.DSMT4">
                  <p:embed/>
                </p:oleObj>
              </mc:Choice>
              <mc:Fallback>
                <p:oleObj name="Equation" r:id="rId15" imgW="1041120" imgH="1282680" progId="Equation.DSMT4">
                  <p:embed/>
                  <p:pic>
                    <p:nvPicPr>
                      <p:cNvPr id="2255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8050" y="1627237"/>
                        <a:ext cx="10414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8" name="Object 30"/>
          <p:cNvGraphicFramePr>
            <a:graphicFrameLocks noChangeAspect="1"/>
          </p:cNvGraphicFramePr>
          <p:nvPr/>
        </p:nvGraphicFramePr>
        <p:xfrm>
          <a:off x="7019925" y="1614537"/>
          <a:ext cx="54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760" imgH="380880" progId="Equation.DSMT4">
                  <p:embed/>
                </p:oleObj>
              </mc:Choice>
              <mc:Fallback>
                <p:oleObj name="Equation" r:id="rId17" imgW="545760" imgH="380880" progId="Equation.DSMT4">
                  <p:embed/>
                  <p:pic>
                    <p:nvPicPr>
                      <p:cNvPr id="2255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614537"/>
                        <a:ext cx="546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1"/>
          <p:cNvGraphicFramePr>
            <a:graphicFrameLocks noChangeAspect="1"/>
          </p:cNvGraphicFramePr>
          <p:nvPr/>
        </p:nvGraphicFramePr>
        <p:xfrm>
          <a:off x="7575550" y="1593900"/>
          <a:ext cx="1244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44520" imgH="380880" progId="Equation.DSMT4">
                  <p:embed/>
                </p:oleObj>
              </mc:Choice>
              <mc:Fallback>
                <p:oleObj name="Equation" r:id="rId19" imgW="1244520" imgH="380880" progId="Equation.DSMT4">
                  <p:embed/>
                  <p:pic>
                    <p:nvPicPr>
                      <p:cNvPr id="2255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550" y="1593900"/>
                        <a:ext cx="1244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0" name="Object 32"/>
          <p:cNvGraphicFramePr>
            <a:graphicFrameLocks noChangeAspect="1"/>
          </p:cNvGraphicFramePr>
          <p:nvPr/>
        </p:nvGraphicFramePr>
        <p:xfrm>
          <a:off x="7062788" y="2097137"/>
          <a:ext cx="749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49160" imgH="380880" progId="Equation.DSMT4">
                  <p:embed/>
                </p:oleObj>
              </mc:Choice>
              <mc:Fallback>
                <p:oleObj name="Equation" r:id="rId21" imgW="749160" imgH="380880" progId="Equation.DSMT4">
                  <p:embed/>
                  <p:pic>
                    <p:nvPicPr>
                      <p:cNvPr id="2256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2788" y="2097137"/>
                        <a:ext cx="749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1" name="Object 33"/>
          <p:cNvGraphicFramePr>
            <a:graphicFrameLocks noChangeAspect="1"/>
          </p:cNvGraphicFramePr>
          <p:nvPr/>
        </p:nvGraphicFramePr>
        <p:xfrm>
          <a:off x="7885113" y="2190800"/>
          <a:ext cx="431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31640" imgH="266400" progId="Equation.DSMT4">
                  <p:embed/>
                </p:oleObj>
              </mc:Choice>
              <mc:Fallback>
                <p:oleObj name="Equation" r:id="rId23" imgW="431640" imgH="266400" progId="Equation.DSMT4">
                  <p:embed/>
                  <p:pic>
                    <p:nvPicPr>
                      <p:cNvPr id="2256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2190800"/>
                        <a:ext cx="431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2" name="Object 34"/>
          <p:cNvGraphicFramePr>
            <a:graphicFrameLocks noChangeAspect="1"/>
          </p:cNvGraphicFramePr>
          <p:nvPr/>
        </p:nvGraphicFramePr>
        <p:xfrm>
          <a:off x="7019925" y="2530525"/>
          <a:ext cx="81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12520" imgH="380880" progId="Equation.DSMT4">
                  <p:embed/>
                </p:oleObj>
              </mc:Choice>
              <mc:Fallback>
                <p:oleObj name="Equation" r:id="rId25" imgW="812520" imgH="380880" progId="Equation.DSMT4">
                  <p:embed/>
                  <p:pic>
                    <p:nvPicPr>
                      <p:cNvPr id="2256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530525"/>
                        <a:ext cx="812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3" name="Object 35"/>
          <p:cNvGraphicFramePr>
            <a:graphicFrameLocks noChangeAspect="1"/>
          </p:cNvGraphicFramePr>
          <p:nvPr/>
        </p:nvGraphicFramePr>
        <p:xfrm>
          <a:off x="7885113" y="2622600"/>
          <a:ext cx="431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31640" imgH="266400" progId="Equation.DSMT4">
                  <p:embed/>
                </p:oleObj>
              </mc:Choice>
              <mc:Fallback>
                <p:oleObj name="Equation" r:id="rId27" imgW="431640" imgH="266400" progId="Equation.DSMT4">
                  <p:embed/>
                  <p:pic>
                    <p:nvPicPr>
                      <p:cNvPr id="2256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2622600"/>
                        <a:ext cx="431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6011863" y="3270300"/>
          <a:ext cx="2019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019240" imgH="342720" progId="Equation.DSMT4">
                  <p:embed/>
                </p:oleObj>
              </mc:Choice>
              <mc:Fallback>
                <p:oleObj name="Equation" r:id="rId29" imgW="2019240" imgH="342720" progId="Equation.DSMT4">
                  <p:embed/>
                  <p:pic>
                    <p:nvPicPr>
                      <p:cNvPr id="2256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270300"/>
                        <a:ext cx="2019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539750" y="3821162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solidFill>
                  <a:srgbClr val="FF3300"/>
                </a:solidFill>
              </a:rPr>
              <a:t>2. Isosceles Triangle</a:t>
            </a:r>
          </a:p>
        </p:txBody>
      </p:sp>
      <p:sp>
        <p:nvSpPr>
          <p:cNvPr id="22566" name="AutoShape 38"/>
          <p:cNvSpPr>
            <a:spLocks noChangeArrowheads="1"/>
          </p:cNvSpPr>
          <p:nvPr/>
        </p:nvSpPr>
        <p:spPr bwMode="auto">
          <a:xfrm rot="-2182080">
            <a:off x="1403350" y="877937"/>
            <a:ext cx="1593850" cy="1673225"/>
          </a:xfrm>
          <a:prstGeom prst="rtTriangle">
            <a:avLst/>
          </a:prstGeom>
          <a:solidFill>
            <a:srgbClr val="33CC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AutoShape 39"/>
          <p:cNvSpPr>
            <a:spLocks noChangeArrowheads="1"/>
          </p:cNvSpPr>
          <p:nvPr/>
        </p:nvSpPr>
        <p:spPr bwMode="auto">
          <a:xfrm rot="-2182080">
            <a:off x="1258888" y="3919587"/>
            <a:ext cx="1593850" cy="1673225"/>
          </a:xfrm>
          <a:prstGeom prst="rtTriangle">
            <a:avLst/>
          </a:prstGeom>
          <a:solidFill>
            <a:srgbClr val="33CCCC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68" name="Object 40"/>
          <p:cNvGraphicFramePr>
            <a:graphicFrameLocks noChangeAspect="1"/>
          </p:cNvGraphicFramePr>
          <p:nvPr/>
        </p:nvGraphicFramePr>
        <p:xfrm>
          <a:off x="755650" y="5214987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622080" imgH="266400" progId="Equation.DSMT4">
                  <p:embed/>
                </p:oleObj>
              </mc:Choice>
              <mc:Fallback>
                <p:oleObj name="Equation" r:id="rId31" imgW="622080" imgH="266400" progId="Equation.DSMT4">
                  <p:embed/>
                  <p:pic>
                    <p:nvPicPr>
                      <p:cNvPr id="2256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214987"/>
                        <a:ext cx="622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9" name="Object 41"/>
          <p:cNvGraphicFramePr>
            <a:graphicFrameLocks noGrp="1" noChangeAspect="1"/>
          </p:cNvGraphicFramePr>
          <p:nvPr>
            <p:ph idx="1"/>
          </p:nvPr>
        </p:nvGraphicFramePr>
        <p:xfrm>
          <a:off x="2581275" y="535945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22080" imgH="266400" progId="Equation.DSMT4">
                  <p:embed/>
                </p:oleObj>
              </mc:Choice>
              <mc:Fallback>
                <p:oleObj name="Equation" r:id="rId33" imgW="622080" imgH="266400" progId="Equation.DSMT4">
                  <p:embed/>
                  <p:pic>
                    <p:nvPicPr>
                      <p:cNvPr id="22569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5359450"/>
                        <a:ext cx="622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1" name="Object 43"/>
          <p:cNvGraphicFramePr>
            <a:graphicFrameLocks noChangeAspect="1"/>
          </p:cNvGraphicFramePr>
          <p:nvPr/>
        </p:nvGraphicFramePr>
        <p:xfrm>
          <a:off x="1692275" y="4351387"/>
          <a:ext cx="90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901440" imgH="380880" progId="Equation.DSMT4">
                  <p:embed/>
                </p:oleObj>
              </mc:Choice>
              <mc:Fallback>
                <p:oleObj name="Equation" r:id="rId35" imgW="901440" imgH="380880" progId="Equation.DSMT4">
                  <p:embed/>
                  <p:pic>
                    <p:nvPicPr>
                      <p:cNvPr id="2257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351387"/>
                        <a:ext cx="901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2" name="Object 44"/>
          <p:cNvGraphicFramePr>
            <a:graphicFrameLocks noChangeAspect="1"/>
          </p:cNvGraphicFramePr>
          <p:nvPr/>
        </p:nvGraphicFramePr>
        <p:xfrm>
          <a:off x="3951288" y="4095800"/>
          <a:ext cx="1143000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143000" imgH="1282680" progId="Equation.DSMT4">
                  <p:embed/>
                </p:oleObj>
              </mc:Choice>
              <mc:Fallback>
                <p:oleObj name="Equation" r:id="rId37" imgW="1143000" imgH="1282680" progId="Equation.DSMT4">
                  <p:embed/>
                  <p:pic>
                    <p:nvPicPr>
                      <p:cNvPr id="2257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4095800"/>
                        <a:ext cx="1143000" cy="128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3" name="Object 45"/>
          <p:cNvGraphicFramePr>
            <a:graphicFrameLocks noChangeAspect="1"/>
          </p:cNvGraphicFramePr>
          <p:nvPr/>
        </p:nvGraphicFramePr>
        <p:xfrm>
          <a:off x="5148263" y="4083100"/>
          <a:ext cx="190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90440" imgH="266400" progId="Equation.DSMT4">
                  <p:embed/>
                </p:oleObj>
              </mc:Choice>
              <mc:Fallback>
                <p:oleObj name="Equation" r:id="rId39" imgW="190440" imgH="266400" progId="Equation.DSMT4">
                  <p:embed/>
                  <p:pic>
                    <p:nvPicPr>
                      <p:cNvPr id="2257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083100"/>
                        <a:ext cx="190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4" name="Object 46"/>
          <p:cNvGraphicFramePr>
            <a:graphicFrameLocks noChangeAspect="1"/>
          </p:cNvGraphicFramePr>
          <p:nvPr/>
        </p:nvGraphicFramePr>
        <p:xfrm>
          <a:off x="5437188" y="4062462"/>
          <a:ext cx="11049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104840" imgH="279360" progId="Equation.DSMT4">
                  <p:embed/>
                </p:oleObj>
              </mc:Choice>
              <mc:Fallback>
                <p:oleObj name="Equation" r:id="rId41" imgW="1104840" imgH="279360" progId="Equation.DSMT4">
                  <p:embed/>
                  <p:pic>
                    <p:nvPicPr>
                      <p:cNvPr id="2257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062462"/>
                        <a:ext cx="11049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5" name="Object 47"/>
          <p:cNvGraphicFramePr>
            <a:graphicFrameLocks noChangeAspect="1"/>
          </p:cNvGraphicFramePr>
          <p:nvPr/>
        </p:nvGraphicFramePr>
        <p:xfrm>
          <a:off x="5148263" y="4565700"/>
          <a:ext cx="5207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520560" imgH="266400" progId="Equation.DSMT4">
                  <p:embed/>
                </p:oleObj>
              </mc:Choice>
              <mc:Fallback>
                <p:oleObj name="Equation" r:id="rId43" imgW="520560" imgH="266400" progId="Equation.DSMT4">
                  <p:embed/>
                  <p:pic>
                    <p:nvPicPr>
                      <p:cNvPr id="2257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565700"/>
                        <a:ext cx="5207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6" name="Object 48"/>
          <p:cNvGraphicFramePr>
            <a:graphicFrameLocks noChangeAspect="1"/>
          </p:cNvGraphicFramePr>
          <p:nvPr/>
        </p:nvGraphicFramePr>
        <p:xfrm>
          <a:off x="5797550" y="4565700"/>
          <a:ext cx="431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431640" imgH="266400" progId="Equation.DSMT4">
                  <p:embed/>
                </p:oleObj>
              </mc:Choice>
              <mc:Fallback>
                <p:oleObj name="Equation" r:id="rId45" imgW="431640" imgH="266400" progId="Equation.DSMT4">
                  <p:embed/>
                  <p:pic>
                    <p:nvPicPr>
                      <p:cNvPr id="22576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550" y="4565700"/>
                        <a:ext cx="431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7" name="Object 49"/>
          <p:cNvGraphicFramePr>
            <a:graphicFrameLocks noChangeAspect="1"/>
          </p:cNvGraphicFramePr>
          <p:nvPr/>
        </p:nvGraphicFramePr>
        <p:xfrm>
          <a:off x="5172075" y="4999087"/>
          <a:ext cx="81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812520" imgH="380880" progId="Equation.DSMT4">
                  <p:embed/>
                </p:oleObj>
              </mc:Choice>
              <mc:Fallback>
                <p:oleObj name="Equation" r:id="rId47" imgW="812520" imgH="380880" progId="Equation.DSMT4">
                  <p:embed/>
                  <p:pic>
                    <p:nvPicPr>
                      <p:cNvPr id="22577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4999087"/>
                        <a:ext cx="812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8" name="Object 50"/>
          <p:cNvGraphicFramePr>
            <a:graphicFrameLocks noChangeAspect="1"/>
          </p:cNvGraphicFramePr>
          <p:nvPr/>
        </p:nvGraphicFramePr>
        <p:xfrm>
          <a:off x="6064250" y="4976862"/>
          <a:ext cx="812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812520" imgH="380880" progId="Equation.DSMT4">
                  <p:embed/>
                </p:oleObj>
              </mc:Choice>
              <mc:Fallback>
                <p:oleObj name="Equation" r:id="rId49" imgW="812520" imgH="380880" progId="Equation.DSMT4">
                  <p:embed/>
                  <p:pic>
                    <p:nvPicPr>
                      <p:cNvPr id="22578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0" y="4976862"/>
                        <a:ext cx="812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9" name="Object 51"/>
          <p:cNvGraphicFramePr>
            <a:graphicFrameLocks noChangeAspect="1"/>
          </p:cNvGraphicFramePr>
          <p:nvPr/>
        </p:nvGraphicFramePr>
        <p:xfrm>
          <a:off x="4140200" y="5575350"/>
          <a:ext cx="241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2412720" imgH="431640" progId="Equation.DSMT4">
                  <p:embed/>
                </p:oleObj>
              </mc:Choice>
              <mc:Fallback>
                <p:oleObj name="Equation" r:id="rId51" imgW="2412720" imgH="431640" progId="Equation.DSMT4">
                  <p:embed/>
                  <p:pic>
                    <p:nvPicPr>
                      <p:cNvPr id="22579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575350"/>
                        <a:ext cx="2413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6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3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1" grpId="0"/>
      <p:bldP spid="22552" grpId="0" animBg="1"/>
      <p:bldP spid="22553" grpId="0" animBg="1"/>
      <p:bldP spid="22565" grpId="0"/>
      <p:bldP spid="22566" grpId="0" animBg="1"/>
      <p:bldP spid="2256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CA" sz="2800" b="1" dirty="0"/>
              <a:t>Example 3:</a:t>
            </a:r>
            <a:r>
              <a:rPr lang="en-CA" sz="2800" dirty="0"/>
              <a:t> An equilateral triangle is inscribed in a circle with a diameter of 20 cm. Determine the area of the triangle in exact form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85775" y="1577975"/>
            <a:ext cx="2874963" cy="2917825"/>
            <a:chOff x="603" y="1250"/>
            <a:chExt cx="1811" cy="1838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603" y="1250"/>
              <a:ext cx="1811" cy="1838"/>
              <a:chOff x="594" y="1682"/>
              <a:chExt cx="1372" cy="1381"/>
            </a:xfrm>
          </p:grpSpPr>
          <p:sp>
            <p:nvSpPr>
              <p:cNvPr id="12292" name="Oval 4"/>
              <p:cNvSpPr>
                <a:spLocks noChangeArrowheads="1"/>
              </p:cNvSpPr>
              <p:nvPr/>
            </p:nvSpPr>
            <p:spPr bwMode="auto">
              <a:xfrm>
                <a:off x="594" y="1682"/>
                <a:ext cx="1372" cy="1381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93" name="AutoShape 5"/>
              <p:cNvSpPr>
                <a:spLocks noChangeArrowheads="1"/>
              </p:cNvSpPr>
              <p:nvPr/>
            </p:nvSpPr>
            <p:spPr bwMode="auto">
              <a:xfrm>
                <a:off x="694" y="1682"/>
                <a:ext cx="1172" cy="1058"/>
              </a:xfrm>
              <a:prstGeom prst="triangle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4356" name="Oval 9"/>
            <p:cNvSpPr>
              <a:spLocks noChangeArrowheads="1"/>
            </p:cNvSpPr>
            <p:nvPr/>
          </p:nvSpPr>
          <p:spPr bwMode="auto">
            <a:xfrm>
              <a:off x="1495" y="2142"/>
              <a:ext cx="40" cy="3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" name="Straight Connector 3"/>
          <p:cNvCxnSpPr>
            <a:stCxn id="12293" idx="0"/>
          </p:cNvCxnSpPr>
          <p:nvPr/>
        </p:nvCxnSpPr>
        <p:spPr>
          <a:xfrm>
            <a:off x="1922463" y="1577975"/>
            <a:ext cx="0" cy="146685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57250" y="3590925"/>
          <a:ext cx="317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7160" imgH="203040" progId="Equation.DSMT4">
                  <p:embed/>
                </p:oleObj>
              </mc:Choice>
              <mc:Fallback>
                <p:oleObj name="Equation" r:id="rId3" imgW="317160" imgH="203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3590925"/>
                        <a:ext cx="3175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 flipV="1">
            <a:off x="1933575" y="2665413"/>
            <a:ext cx="603250" cy="34925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4356" idx="2"/>
            <a:endCxn id="12293" idx="4"/>
          </p:cNvCxnSpPr>
          <p:nvPr/>
        </p:nvCxnSpPr>
        <p:spPr>
          <a:xfrm>
            <a:off x="1901825" y="3019425"/>
            <a:ext cx="1249363" cy="79375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448300" y="2190750"/>
          <a:ext cx="508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2190750"/>
                        <a:ext cx="508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ight Triangle 14"/>
          <p:cNvSpPr/>
          <p:nvPr/>
        </p:nvSpPr>
        <p:spPr>
          <a:xfrm rot="19934197" flipH="1">
            <a:off x="1592263" y="1662113"/>
            <a:ext cx="688975" cy="1319212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193925" y="4532313"/>
          <a:ext cx="723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23600" imgH="317160" progId="Equation.DSMT4">
                  <p:embed/>
                </p:oleObj>
              </mc:Choice>
              <mc:Fallback>
                <p:oleObj name="Equation" r:id="rId7" imgW="723600" imgH="3171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4532313"/>
                        <a:ext cx="723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958975" y="4957763"/>
          <a:ext cx="1193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93760" imgH="495000" progId="Equation.DSMT4">
                  <p:embed/>
                </p:oleObj>
              </mc:Choice>
              <mc:Fallback>
                <p:oleObj name="Equation" r:id="rId9" imgW="1193760" imgH="4950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957763"/>
                        <a:ext cx="1193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709738" y="5543550"/>
          <a:ext cx="1879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879560" imgH="495000" progId="Equation.DSMT4">
                  <p:embed/>
                </p:oleObj>
              </mc:Choice>
              <mc:Fallback>
                <p:oleObj name="Equation" r:id="rId11" imgW="1879560" imgH="4950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5543550"/>
                        <a:ext cx="1879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995488" y="6040438"/>
          <a:ext cx="1295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95280" imgH="444240" progId="Equation.DSMT4">
                  <p:embed/>
                </p:oleObj>
              </mc:Choice>
              <mc:Fallback>
                <p:oleObj name="Equation" r:id="rId13" imgW="1295280" imgH="4442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6040438"/>
                        <a:ext cx="1295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105275" y="4918075"/>
          <a:ext cx="1879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879560" imgH="444240" progId="Equation.DSMT4">
                  <p:embed/>
                </p:oleObj>
              </mc:Choice>
              <mc:Fallback>
                <p:oleObj name="Equation" r:id="rId15" imgW="1879560" imgH="4442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4918075"/>
                        <a:ext cx="18796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100513" y="5497513"/>
          <a:ext cx="889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88840" imgH="317160" progId="Equation.DSMT4">
                  <p:embed/>
                </p:oleObj>
              </mc:Choice>
              <mc:Fallback>
                <p:oleObj name="Equation" r:id="rId17" imgW="888840" imgH="3171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13" y="5497513"/>
                        <a:ext cx="889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7008813" y="3844925"/>
          <a:ext cx="1308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07880" imgH="825480" progId="Equation.DSMT4">
                  <p:embed/>
                </p:oleObj>
              </mc:Choice>
              <mc:Fallback>
                <p:oleObj name="Equation" r:id="rId19" imgW="1307880" imgH="825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3" y="3844925"/>
                        <a:ext cx="1308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784975" y="4824413"/>
          <a:ext cx="203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031840" imgH="914400" progId="Equation.DSMT4">
                  <p:embed/>
                </p:oleObj>
              </mc:Choice>
              <mc:Fallback>
                <p:oleObj name="Equation" r:id="rId21" imgW="2031840" imgH="9144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4824413"/>
                        <a:ext cx="203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929438" y="5946775"/>
          <a:ext cx="1409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409400" imgH="444240" progId="Equation.DSMT4">
                  <p:embed/>
                </p:oleObj>
              </mc:Choice>
              <mc:Fallback>
                <p:oleObj name="Equation" r:id="rId23" imgW="1409400" imgH="4442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5946775"/>
                        <a:ext cx="1409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416 L 0.46372 0.0217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30711-7C50-440A-B2BF-EC10ED3D1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81" y="211333"/>
            <a:ext cx="8869680" cy="418058"/>
          </a:xfrm>
        </p:spPr>
        <p:txBody>
          <a:bodyPr>
            <a:normAutofit fontScale="90000"/>
          </a:bodyPr>
          <a:lstStyle/>
          <a:p>
            <a:r>
              <a:rPr lang="en-CA" sz="2400" dirty="0"/>
              <a:t>Review: Equilateral, Isosceles, and Right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EE475-E828-4CF3-9CAA-315F18845B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5814" y="631060"/>
            <a:ext cx="8352928" cy="864096"/>
          </a:xfrm>
        </p:spPr>
        <p:txBody>
          <a:bodyPr/>
          <a:lstStyle/>
          <a:p>
            <a:r>
              <a:rPr lang="en-CA" dirty="0"/>
              <a:t>An equilateral triangle is a triangle where all 3 sides are equal and all angles are equal to 60°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FB5B21-C5E0-41C6-A84E-063E7616E9B4}"/>
              </a:ext>
            </a:extLst>
          </p:cNvPr>
          <p:cNvGrpSpPr/>
          <p:nvPr/>
        </p:nvGrpSpPr>
        <p:grpSpPr>
          <a:xfrm>
            <a:off x="449782" y="3052622"/>
            <a:ext cx="1944216" cy="1455415"/>
            <a:chOff x="611560" y="2060848"/>
            <a:chExt cx="1944216" cy="1455415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3D408C3A-580E-45B3-A18F-3CC98B0D4B08}"/>
                </a:ext>
              </a:extLst>
            </p:cNvPr>
            <p:cNvSpPr/>
            <p:nvPr/>
          </p:nvSpPr>
          <p:spPr>
            <a:xfrm>
              <a:off x="611560" y="2060848"/>
              <a:ext cx="1944216" cy="1440160"/>
            </a:xfrm>
            <a:prstGeom prst="triangl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F113EF44-FB7E-459F-99BA-8875A4D7D5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5268631"/>
                </p:ext>
              </p:extLst>
            </p:nvPr>
          </p:nvGraphicFramePr>
          <p:xfrm>
            <a:off x="755576" y="3212976"/>
            <a:ext cx="433267" cy="3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53800" imgH="177480" progId="Equation.DSMT4">
                    <p:embed/>
                  </p:oleObj>
                </mc:Choice>
                <mc:Fallback>
                  <p:oleObj name="Equation" r:id="rId3" imgW="253800" imgH="17748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F113EF44-FB7E-459F-99BA-8875A4D7D50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55576" y="3212976"/>
                          <a:ext cx="433267" cy="303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5AAD9EC0-28D6-4F84-B4CA-3061E2032FA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9798328"/>
                </p:ext>
              </p:extLst>
            </p:nvPr>
          </p:nvGraphicFramePr>
          <p:xfrm>
            <a:off x="1979712" y="3212976"/>
            <a:ext cx="433267" cy="3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53800" imgH="177480" progId="Equation.DSMT4">
                    <p:embed/>
                  </p:oleObj>
                </mc:Choice>
                <mc:Fallback>
                  <p:oleObj name="Equation" r:id="rId5" imgW="253800" imgH="177480" progId="Equation.DSMT4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5AAD9EC0-28D6-4F84-B4CA-3061E2032FA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979712" y="3212976"/>
                          <a:ext cx="433267" cy="303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05A61FC3-0573-4578-8581-D2ECD728477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42198391"/>
                </p:ext>
              </p:extLst>
            </p:nvPr>
          </p:nvGraphicFramePr>
          <p:xfrm>
            <a:off x="1352742" y="2276872"/>
            <a:ext cx="433267" cy="303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53800" imgH="177480" progId="Equation.DSMT4">
                    <p:embed/>
                  </p:oleObj>
                </mc:Choice>
                <mc:Fallback>
                  <p:oleObj name="Equation" r:id="rId7" imgW="253800" imgH="1774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05A61FC3-0573-4578-8581-D2ECD728477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52742" y="2276872"/>
                          <a:ext cx="433267" cy="3032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34FCB0-D3DF-40B4-8F0D-2018CAC3495E}"/>
              </a:ext>
            </a:extLst>
          </p:cNvPr>
          <p:cNvSpPr txBox="1">
            <a:spLocks/>
          </p:cNvSpPr>
          <p:nvPr/>
        </p:nvSpPr>
        <p:spPr>
          <a:xfrm>
            <a:off x="67961" y="1507948"/>
            <a:ext cx="8998666" cy="16924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An Isosceles triangle is a triangle where two sides are equal</a:t>
            </a:r>
          </a:p>
          <a:p>
            <a:r>
              <a:rPr lang="en-CA" dirty="0"/>
              <a:t>An Isosceles Right Triangle is an triangle that is both isosceles and have a right triangle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57B70098-08A7-4464-87FA-425CA0623BEA}"/>
              </a:ext>
            </a:extLst>
          </p:cNvPr>
          <p:cNvSpPr/>
          <p:nvPr/>
        </p:nvSpPr>
        <p:spPr>
          <a:xfrm>
            <a:off x="3144129" y="2947183"/>
            <a:ext cx="1512277" cy="1568548"/>
          </a:xfrm>
          <a:prstGeom prst="triangl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E701FCA-040A-47FC-9ECD-BD70FF0C63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033033"/>
              </p:ext>
            </p:extLst>
          </p:nvPr>
        </p:nvGraphicFramePr>
        <p:xfrm>
          <a:off x="3199618" y="4176493"/>
          <a:ext cx="268068" cy="37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E701FCA-040A-47FC-9ECD-BD70FF0C63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99618" y="4176493"/>
                        <a:ext cx="268068" cy="37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E5B6D74-DFC3-4B53-BF07-29D60BFC8D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642246"/>
              </p:ext>
            </p:extLst>
          </p:nvPr>
        </p:nvGraphicFramePr>
        <p:xfrm>
          <a:off x="4266418" y="4174149"/>
          <a:ext cx="268068" cy="37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0" imgH="177480" progId="Equation.DSMT4">
                  <p:embed/>
                </p:oleObj>
              </mc:Choice>
              <mc:Fallback>
                <p:oleObj name="Equation" r:id="rId10" imgW="126720" imgH="177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E5B6D74-DFC3-4B53-BF07-29D60BFC8D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66418" y="4174149"/>
                        <a:ext cx="268068" cy="375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2CFE5FA-C0C4-4E6C-ABF2-09DDB2CA7C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624088"/>
              </p:ext>
            </p:extLst>
          </p:nvPr>
        </p:nvGraphicFramePr>
        <p:xfrm>
          <a:off x="593725" y="3532018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680" imgH="177480" progId="Equation.DSMT4">
                  <p:embed/>
                </p:oleObj>
              </mc:Choice>
              <mc:Fallback>
                <p:oleObj name="Equation" r:id="rId12" imgW="13968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A2CFE5FA-C0C4-4E6C-ABF2-09DDB2CA7C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93725" y="3532018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2A70C40D-680E-4590-8CF8-19AC20D1CF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513847"/>
              </p:ext>
            </p:extLst>
          </p:nvPr>
        </p:nvGraphicFramePr>
        <p:xfrm>
          <a:off x="1929132" y="3501831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680" imgH="177480" progId="Equation.DSMT4">
                  <p:embed/>
                </p:oleObj>
              </mc:Choice>
              <mc:Fallback>
                <p:oleObj name="Equation" r:id="rId14" imgW="139680" imgH="1774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A70C40D-680E-4590-8CF8-19AC20D1CF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929132" y="3501831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783B104C-51D8-453A-8B1F-4748C6C675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982455"/>
              </p:ext>
            </p:extLst>
          </p:nvPr>
        </p:nvGraphicFramePr>
        <p:xfrm>
          <a:off x="1238791" y="4512653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77480" progId="Equation.DSMT4">
                  <p:embed/>
                </p:oleObj>
              </mc:Choice>
              <mc:Fallback>
                <p:oleObj name="Equation" r:id="rId16" imgW="139680" imgH="1774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783B104C-51D8-453A-8B1F-4748C6C675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238791" y="4512653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1B3A05D-23EB-40AA-9161-1A50415BD0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45089"/>
              </p:ext>
            </p:extLst>
          </p:nvPr>
        </p:nvGraphicFramePr>
        <p:xfrm>
          <a:off x="3221311" y="3490694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77480" progId="Equation.DSMT4">
                  <p:embed/>
                </p:oleObj>
              </mc:Choice>
              <mc:Fallback>
                <p:oleObj name="Equation" r:id="rId17" imgW="139680" imgH="1774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F1B3A05D-23EB-40AA-9161-1A50415BD0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21311" y="3490694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5D89EB5-F1CA-4007-ADEA-701FAF4E05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089311"/>
              </p:ext>
            </p:extLst>
          </p:nvPr>
        </p:nvGraphicFramePr>
        <p:xfrm>
          <a:off x="4282397" y="3474575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680" imgH="177480" progId="Equation.DSMT4">
                  <p:embed/>
                </p:oleObj>
              </mc:Choice>
              <mc:Fallback>
                <p:oleObj name="Equation" r:id="rId18" imgW="13968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A5D89EB5-F1CA-4007-ADEA-701FAF4E05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282397" y="3474575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3B43961E-D89F-4064-A9ED-F84AC4C97C6D}"/>
              </a:ext>
            </a:extLst>
          </p:cNvPr>
          <p:cNvGrpSpPr/>
          <p:nvPr/>
        </p:nvGrpSpPr>
        <p:grpSpPr>
          <a:xfrm>
            <a:off x="5589563" y="2951873"/>
            <a:ext cx="1512277" cy="1568548"/>
            <a:chOff x="5589563" y="2951873"/>
            <a:chExt cx="1512277" cy="156854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CE7307E-E7C0-4724-B21B-F13B5EBCCEF9}"/>
                </a:ext>
              </a:extLst>
            </p:cNvPr>
            <p:cNvSpPr/>
            <p:nvPr/>
          </p:nvSpPr>
          <p:spPr>
            <a:xfrm>
              <a:off x="5598942" y="4276578"/>
              <a:ext cx="203981" cy="239151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6087D1E-1913-4B15-95EF-030E8B83A751}"/>
                </a:ext>
              </a:extLst>
            </p:cNvPr>
            <p:cNvSpPr/>
            <p:nvPr/>
          </p:nvSpPr>
          <p:spPr>
            <a:xfrm>
              <a:off x="5589563" y="2951873"/>
              <a:ext cx="1512277" cy="1568548"/>
            </a:xfrm>
            <a:prstGeom prst="triangle">
              <a:avLst>
                <a:gd name="adj" fmla="val 0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926CC9C-AC6C-4ED0-86BA-E18A6A978B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521459"/>
              </p:ext>
            </p:extLst>
          </p:nvPr>
        </p:nvGraphicFramePr>
        <p:xfrm>
          <a:off x="5229622" y="3626975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680" imgH="177480" progId="Equation.DSMT4">
                  <p:embed/>
                </p:oleObj>
              </mc:Choice>
              <mc:Fallback>
                <p:oleObj name="Equation" r:id="rId18" imgW="13968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D926CC9C-AC6C-4ED0-86BA-E18A6A978B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229622" y="3626975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853653A1-FD4A-48CD-B2DB-0F63D74A06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879003"/>
              </p:ext>
            </p:extLst>
          </p:nvPr>
        </p:nvGraphicFramePr>
        <p:xfrm>
          <a:off x="6155745" y="4539031"/>
          <a:ext cx="2952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680" imgH="177480" progId="Equation.DSMT4">
                  <p:embed/>
                </p:oleObj>
              </mc:Choice>
              <mc:Fallback>
                <p:oleObj name="Equation" r:id="rId19" imgW="139680" imgH="177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853653A1-FD4A-48CD-B2DB-0F63D74A06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55745" y="4539031"/>
                        <a:ext cx="29527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7FF861A-745B-49C8-BE79-F308969A17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013891"/>
              </p:ext>
            </p:extLst>
          </p:nvPr>
        </p:nvGraphicFramePr>
        <p:xfrm>
          <a:off x="6338400" y="3344203"/>
          <a:ext cx="575871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30120" imgH="215640" progId="Equation.DSMT4">
                  <p:embed/>
                </p:oleObj>
              </mc:Choice>
              <mc:Fallback>
                <p:oleObj name="Equation" r:id="rId20" imgW="330120" imgH="2156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77FF861A-745B-49C8-BE79-F308969A17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338400" y="3344203"/>
                        <a:ext cx="575871" cy="455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BBC555C4-3509-4B0D-95F4-723A5F9491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310756"/>
              </p:ext>
            </p:extLst>
          </p:nvPr>
        </p:nvGraphicFramePr>
        <p:xfrm>
          <a:off x="5580153" y="3271204"/>
          <a:ext cx="360468" cy="25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BBC555C4-3509-4B0D-95F4-723A5F9491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580153" y="3271204"/>
                        <a:ext cx="360468" cy="252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62C195FF-546D-488E-A9EB-27A754A9AA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927017"/>
              </p:ext>
            </p:extLst>
          </p:nvPr>
        </p:nvGraphicFramePr>
        <p:xfrm>
          <a:off x="6548479" y="4281732"/>
          <a:ext cx="360468" cy="25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53800" imgH="177480" progId="Equation.DSMT4">
                  <p:embed/>
                </p:oleObj>
              </mc:Choice>
              <mc:Fallback>
                <p:oleObj name="Equation" r:id="rId24" imgW="25380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62C195FF-546D-488E-A9EB-27A754A9AA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548479" y="4281732"/>
                        <a:ext cx="360468" cy="252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1E89184-FB78-4806-9338-4BA5D3463CC7}"/>
              </a:ext>
            </a:extLst>
          </p:cNvPr>
          <p:cNvSpPr txBox="1">
            <a:spLocks/>
          </p:cNvSpPr>
          <p:nvPr/>
        </p:nvSpPr>
        <p:spPr>
          <a:xfrm>
            <a:off x="93752" y="4902952"/>
            <a:ext cx="8998666" cy="85073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Special triangles are created using the equilateral triangle and isosceles right triangles</a:t>
            </a:r>
          </a:p>
        </p:txBody>
      </p:sp>
    </p:spTree>
    <p:extLst>
      <p:ext uri="{BB962C8B-B14F-4D97-AF65-F5344CB8AC3E}">
        <p14:creationId xmlns:p14="http://schemas.microsoft.com/office/powerpoint/2010/main" val="955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489" y="0"/>
            <a:ext cx="7543800" cy="654050"/>
          </a:xfrm>
        </p:spPr>
        <p:txBody>
          <a:bodyPr/>
          <a:lstStyle/>
          <a:p>
            <a:pPr>
              <a:defRPr/>
            </a:pPr>
            <a:r>
              <a:rPr lang="en-CA" dirty="0" err="1"/>
              <a:t>i</a:t>
            </a:r>
            <a:r>
              <a:rPr lang="en-CA" dirty="0"/>
              <a:t>) What are Special Triangles?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1693" y="634365"/>
            <a:ext cx="8043863" cy="1214438"/>
          </a:xfrm>
        </p:spPr>
        <p:txBody>
          <a:bodyPr>
            <a:normAutofit lnSpcReduction="10000"/>
          </a:bodyPr>
          <a:lstStyle/>
          <a:p>
            <a:r>
              <a:rPr lang="en-CA" dirty="0"/>
              <a:t>There are two types of special triangles: </a:t>
            </a:r>
          </a:p>
          <a:p>
            <a:pPr lvl="1"/>
            <a:r>
              <a:rPr lang="en-CA" dirty="0"/>
              <a:t>30°, 60°, 90° triangle (Equilateral Triangle) and </a:t>
            </a:r>
          </a:p>
          <a:p>
            <a:pPr lvl="1"/>
            <a:r>
              <a:rPr lang="en-CA" dirty="0"/>
              <a:t>45°, 45°, 90° triangle (Isosceles-Right Triangle)</a:t>
            </a:r>
          </a:p>
          <a:p>
            <a:pPr lvl="1"/>
            <a:endParaRPr lang="en-CA" dirty="0"/>
          </a:p>
        </p:txBody>
      </p:sp>
      <p:sp>
        <p:nvSpPr>
          <p:cNvPr id="4" name="Isosceles Triangle 3"/>
          <p:cNvSpPr/>
          <p:nvPr/>
        </p:nvSpPr>
        <p:spPr>
          <a:xfrm>
            <a:off x="1704975" y="2872009"/>
            <a:ext cx="1003300" cy="1571625"/>
          </a:xfrm>
          <a:prstGeom prst="triangle">
            <a:avLst>
              <a:gd name="adj" fmla="val 0"/>
            </a:avLst>
          </a:prstGeom>
          <a:solidFill>
            <a:srgbClr val="00B0F0">
              <a:alpha val="49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0875" y="5607272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Cut it in half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709613" y="2873597"/>
            <a:ext cx="995362" cy="1571625"/>
          </a:xfrm>
          <a:prstGeom prst="triangle">
            <a:avLst>
              <a:gd name="adj" fmla="val 100000"/>
            </a:avLst>
          </a:prstGeom>
          <a:solidFill>
            <a:srgbClr val="00B0F0">
              <a:alpha val="49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H="1">
            <a:off x="911225" y="3657822"/>
            <a:ext cx="1573213" cy="1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7225" y="4846859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Equilateral Triangle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919762"/>
              </p:ext>
            </p:extLst>
          </p:nvPr>
        </p:nvGraphicFramePr>
        <p:xfrm>
          <a:off x="835025" y="4191222"/>
          <a:ext cx="26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400" imgH="241200" progId="Equation.DSMT4">
                  <p:embed/>
                </p:oleObj>
              </mc:Choice>
              <mc:Fallback>
                <p:oleObj name="Equation" r:id="rId3" imgW="266400" imgH="24120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4191222"/>
                        <a:ext cx="266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125209"/>
              </p:ext>
            </p:extLst>
          </p:nvPr>
        </p:nvGraphicFramePr>
        <p:xfrm>
          <a:off x="1471613" y="3103784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3800" imgH="241200" progId="Equation.DSMT4">
                  <p:embed/>
                </p:oleObj>
              </mc:Choice>
              <mc:Fallback>
                <p:oleObj name="Equation" r:id="rId5" imgW="253800" imgH="24120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3103784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171838"/>
              </p:ext>
            </p:extLst>
          </p:nvPr>
        </p:nvGraphicFramePr>
        <p:xfrm>
          <a:off x="1382713" y="4170584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4170584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590675" y="4322984"/>
            <a:ext cx="103188" cy="117475"/>
            <a:chOff x="4079020" y="2558464"/>
            <a:chExt cx="198783" cy="198783"/>
          </a:xfrm>
        </p:grpSpPr>
        <p:cxnSp>
          <p:nvCxnSpPr>
            <p:cNvPr id="14" name="Straight Connector 13"/>
            <p:cNvCxnSpPr/>
            <p:nvPr/>
          </p:nvCxnSpPr>
          <p:spPr>
            <a:xfrm rot="10800000">
              <a:off x="4079020" y="2561151"/>
              <a:ext cx="19878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984216" y="2656327"/>
              <a:ext cx="198783" cy="305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9763" y="5254847"/>
            <a:ext cx="3262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All sides and angles are equal</a:t>
            </a: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674713"/>
              </p:ext>
            </p:extLst>
          </p:nvPr>
        </p:nvGraphicFramePr>
        <p:xfrm>
          <a:off x="903288" y="3319684"/>
          <a:ext cx="2905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20" imgH="164880" progId="Equation.DSMT4">
                  <p:embed/>
                </p:oleObj>
              </mc:Choice>
              <mc:Fallback>
                <p:oleObj name="Equation" r:id="rId9" imgW="126720" imgH="16488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3319684"/>
                        <a:ext cx="290512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158110"/>
              </p:ext>
            </p:extLst>
          </p:nvPr>
        </p:nvGraphicFramePr>
        <p:xfrm>
          <a:off x="2157413" y="3360959"/>
          <a:ext cx="2905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164880" progId="Equation.DSMT4">
                  <p:embed/>
                </p:oleObj>
              </mc:Choice>
              <mc:Fallback>
                <p:oleObj name="Equation" r:id="rId11" imgW="126720" imgH="164880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3360959"/>
                        <a:ext cx="290512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558403"/>
              </p:ext>
            </p:extLst>
          </p:nvPr>
        </p:nvGraphicFramePr>
        <p:xfrm>
          <a:off x="1539875" y="4456334"/>
          <a:ext cx="2905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64880" progId="Equation.DSMT4">
                  <p:embed/>
                </p:oleObj>
              </mc:Choice>
              <mc:Fallback>
                <p:oleObj name="Equation" r:id="rId12" imgW="126720" imgH="16488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4456334"/>
                        <a:ext cx="290513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767593"/>
              </p:ext>
            </p:extLst>
          </p:nvPr>
        </p:nvGraphicFramePr>
        <p:xfrm>
          <a:off x="2316163" y="4205509"/>
          <a:ext cx="26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66400" imgH="241200" progId="Equation.DSMT4">
                  <p:embed/>
                </p:oleObj>
              </mc:Choice>
              <mc:Fallback>
                <p:oleObj name="Equation" r:id="rId13" imgW="266400" imgH="24120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4205509"/>
                        <a:ext cx="266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65974"/>
              </p:ext>
            </p:extLst>
          </p:nvPr>
        </p:nvGraphicFramePr>
        <p:xfrm>
          <a:off x="1570038" y="3021234"/>
          <a:ext cx="26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66400" imgH="241200" progId="Equation.DSMT4">
                  <p:embed/>
                </p:oleObj>
              </mc:Choice>
              <mc:Fallback>
                <p:oleObj name="Equation" r:id="rId14" imgW="266400" imgH="241200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3021234"/>
                        <a:ext cx="266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847267"/>
              </p:ext>
            </p:extLst>
          </p:nvPr>
        </p:nvGraphicFramePr>
        <p:xfrm>
          <a:off x="1114425" y="4403947"/>
          <a:ext cx="2317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1520" imgH="164880" progId="Equation.DSMT4">
                  <p:embed/>
                </p:oleObj>
              </mc:Choice>
              <mc:Fallback>
                <p:oleObj name="Equation" r:id="rId15" imgW="101520" imgH="164880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403947"/>
                        <a:ext cx="2317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937125" y="5491163"/>
            <a:ext cx="3246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Use Pythagorean Thm. to find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hypotenuse of the triangle</a:t>
            </a:r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647485"/>
              </p:ext>
            </p:extLst>
          </p:nvPr>
        </p:nvGraphicFramePr>
        <p:xfrm>
          <a:off x="1679575" y="3580034"/>
          <a:ext cx="46513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41200" imgH="241200" progId="Equation.DSMT4">
                  <p:embed/>
                </p:oleObj>
              </mc:Choice>
              <mc:Fallback>
                <p:oleObj name="Equation" r:id="rId17" imgW="241200" imgH="241200" progId="Equation.DSMT4">
                  <p:embed/>
                  <p:pic>
                    <p:nvPicPr>
                      <p:cNvPr id="2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3580034"/>
                        <a:ext cx="465138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Isosceles Triangle 25"/>
          <p:cNvSpPr/>
          <p:nvPr/>
        </p:nvSpPr>
        <p:spPr>
          <a:xfrm>
            <a:off x="5081588" y="2616200"/>
            <a:ext cx="1441450" cy="1439863"/>
          </a:xfrm>
          <a:prstGeom prst="triangle">
            <a:avLst>
              <a:gd name="adj" fmla="val 100000"/>
            </a:avLst>
          </a:prstGeom>
          <a:solidFill>
            <a:srgbClr val="FF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CA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945063" y="4354513"/>
            <a:ext cx="2647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Isosceles-Right Triangle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949825" y="4803775"/>
            <a:ext cx="37623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Two sides are equal and one angle</a:t>
            </a:r>
          </a:p>
          <a:p>
            <a:r>
              <a:rPr lang="en-CA">
                <a:solidFill>
                  <a:srgbClr val="FF0000"/>
                </a:solidFill>
              </a:rPr>
              <a:t>Is equal to 90°</a:t>
            </a:r>
          </a:p>
        </p:txBody>
      </p:sp>
      <p:graphicFrame>
        <p:nvGraphicFramePr>
          <p:cNvPr id="29" name="Object 2"/>
          <p:cNvGraphicFramePr>
            <a:graphicFrameLocks noChangeAspect="1"/>
          </p:cNvGraphicFramePr>
          <p:nvPr/>
        </p:nvGraphicFramePr>
        <p:xfrm>
          <a:off x="6181725" y="3773488"/>
          <a:ext cx="254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53800" imgH="241200" progId="Equation.DSMT4">
                  <p:embed/>
                </p:oleObj>
              </mc:Choice>
              <mc:Fallback>
                <p:oleObj name="Equation" r:id="rId19" imgW="253800" imgH="241200" progId="Equation.DSMT4">
                  <p:embed/>
                  <p:pic>
                    <p:nvPicPr>
                      <p:cNvPr id="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1725" y="3773488"/>
                        <a:ext cx="254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6389688" y="3925888"/>
            <a:ext cx="103187" cy="117475"/>
            <a:chOff x="4079020" y="2558464"/>
            <a:chExt cx="198783" cy="198783"/>
          </a:xfrm>
        </p:grpSpPr>
        <p:cxnSp>
          <p:nvCxnSpPr>
            <p:cNvPr id="31" name="Straight Connector 30"/>
            <p:cNvCxnSpPr/>
            <p:nvPr/>
          </p:nvCxnSpPr>
          <p:spPr>
            <a:xfrm rot="10800000">
              <a:off x="4079020" y="2561149"/>
              <a:ext cx="19878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3984214" y="2656327"/>
              <a:ext cx="198783" cy="30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680075" y="4059238"/>
          <a:ext cx="2317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1520" imgH="164880" progId="Equation.DSMT4">
                  <p:embed/>
                </p:oleObj>
              </mc:Choice>
              <mc:Fallback>
                <p:oleObj name="Equation" r:id="rId20" imgW="101520" imgH="164880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075" y="4059238"/>
                        <a:ext cx="2317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6534150" y="3190875"/>
          <a:ext cx="2317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01520" imgH="164880" progId="Equation.DSMT4">
                  <p:embed/>
                </p:oleObj>
              </mc:Choice>
              <mc:Fallback>
                <p:oleObj name="Equation" r:id="rId21" imgW="101520" imgH="164880" progId="Equation.DSMT4">
                  <p:embed/>
                  <p:pic>
                    <p:nvPicPr>
                      <p:cNvPr id="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150" y="3190875"/>
                        <a:ext cx="2317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98391" y="6089847"/>
            <a:ext cx="3244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Use Pythagorean Thm. to find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height of the triangle</a:t>
            </a: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230813" y="2943225"/>
          <a:ext cx="5651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53800" imgH="241200" progId="Equation.DSMT4">
                  <p:embed/>
                </p:oleObj>
              </mc:Choice>
              <mc:Fallback>
                <p:oleObj name="Equation" r:id="rId22" imgW="253800" imgH="241200" progId="Equation.DSMT4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2943225"/>
                        <a:ext cx="56515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51413" y="6132513"/>
            <a:ext cx="2886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Isoceles </a:t>
            </a:r>
            <a:r>
              <a:rPr lang="en-CA">
                <a:solidFill>
                  <a:srgbClr val="FF0000"/>
                </a:solidFill>
                <a:sym typeface="Wingdings" pitchFamily="2" charset="2"/>
              </a:rPr>
              <a:t> 2 equal angles</a:t>
            </a:r>
            <a:endParaRPr lang="en-CA">
              <a:solidFill>
                <a:srgbClr val="FF0000"/>
              </a:solidFill>
            </a:endParaRP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219700" y="3825875"/>
          <a:ext cx="26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66400" imgH="241200" progId="Equation.DSMT4">
                  <p:embed/>
                </p:oleObj>
              </mc:Choice>
              <mc:Fallback>
                <p:oleObj name="Equation" r:id="rId24" imgW="266400" imgH="241200" progId="Equation.DSMT4">
                  <p:embed/>
                  <p:pic>
                    <p:nvPicPr>
                      <p:cNvPr id="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825875"/>
                        <a:ext cx="266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6286500" y="2776538"/>
          <a:ext cx="266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66400" imgH="241200" progId="Equation.DSMT4">
                  <p:embed/>
                </p:oleObj>
              </mc:Choice>
              <mc:Fallback>
                <p:oleObj name="Equation" r:id="rId26" imgW="266400" imgH="241200" progId="Equation.DSMT4">
                  <p:embed/>
                  <p:pic>
                    <p:nvPicPr>
                      <p:cNvPr id="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2776538"/>
                        <a:ext cx="266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82C77145-0688-4E13-8EF3-EAB72A8B0CB3}"/>
              </a:ext>
            </a:extLst>
          </p:cNvPr>
          <p:cNvSpPr txBox="1">
            <a:spLocks/>
          </p:cNvSpPr>
          <p:nvPr/>
        </p:nvSpPr>
        <p:spPr>
          <a:xfrm>
            <a:off x="349348" y="1778537"/>
            <a:ext cx="8043863" cy="121443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Another main concept here are the ratios of the sides of these special triangles!!</a:t>
            </a:r>
          </a:p>
          <a:p>
            <a:pPr lvl="1"/>
            <a:endParaRPr lang="en-CA" sz="2200" dirty="0"/>
          </a:p>
        </p:txBody>
      </p:sp>
      <p:graphicFrame>
        <p:nvGraphicFramePr>
          <p:cNvPr id="41" name="Object 2">
            <a:extLst>
              <a:ext uri="{FF2B5EF4-FFF2-40B4-BE49-F238E27FC236}">
                <a16:creationId xmlns:a16="http://schemas.microsoft.com/office/drawing/2014/main" id="{E33FA774-7B88-4320-A345-1D404DEE3F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74349"/>
              </p:ext>
            </p:extLst>
          </p:nvPr>
        </p:nvGraphicFramePr>
        <p:xfrm>
          <a:off x="994909" y="4465184"/>
          <a:ext cx="51593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77480" imgH="164880" progId="Equation.DSMT4">
                  <p:embed/>
                </p:oleObj>
              </mc:Choice>
              <mc:Fallback>
                <p:oleObj name="Equation" r:id="rId28" imgW="177480" imgH="164880" progId="Equation.DSMT4">
                  <p:embed/>
                  <p:pic>
                    <p:nvPicPr>
                      <p:cNvPr id="41" name="Object 2">
                        <a:extLst>
                          <a:ext uri="{FF2B5EF4-FFF2-40B4-BE49-F238E27FC236}">
                            <a16:creationId xmlns:a16="http://schemas.microsoft.com/office/drawing/2014/main" id="{E33FA774-7B88-4320-A345-1D404DEE3F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909" y="4465184"/>
                        <a:ext cx="515937" cy="479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">
            <a:extLst>
              <a:ext uri="{FF2B5EF4-FFF2-40B4-BE49-F238E27FC236}">
                <a16:creationId xmlns:a16="http://schemas.microsoft.com/office/drawing/2014/main" id="{7ACCFCA8-006E-428F-AFAE-1671C4833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715603"/>
              </p:ext>
            </p:extLst>
          </p:nvPr>
        </p:nvGraphicFramePr>
        <p:xfrm>
          <a:off x="1741943" y="3564164"/>
          <a:ext cx="1153658" cy="54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507960" imgH="241200" progId="Equation.DSMT4">
                  <p:embed/>
                </p:oleObj>
              </mc:Choice>
              <mc:Fallback>
                <p:oleObj name="Equation" r:id="rId30" imgW="507960" imgH="241200" progId="Equation.DSMT4">
                  <p:embed/>
                  <p:pic>
                    <p:nvPicPr>
                      <p:cNvPr id="42" name="Object 2">
                        <a:extLst>
                          <a:ext uri="{FF2B5EF4-FFF2-40B4-BE49-F238E27FC236}">
                            <a16:creationId xmlns:a16="http://schemas.microsoft.com/office/drawing/2014/main" id="{7ACCFCA8-006E-428F-AFAE-1671C4833A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943" y="3564164"/>
                        <a:ext cx="1153658" cy="5476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">
            <a:extLst>
              <a:ext uri="{FF2B5EF4-FFF2-40B4-BE49-F238E27FC236}">
                <a16:creationId xmlns:a16="http://schemas.microsoft.com/office/drawing/2014/main" id="{D7B657CF-8650-466D-AA5E-44CB2859FD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29179"/>
              </p:ext>
            </p:extLst>
          </p:nvPr>
        </p:nvGraphicFramePr>
        <p:xfrm>
          <a:off x="592365" y="3293835"/>
          <a:ext cx="6064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66400" imgH="164880" progId="Equation.DSMT4">
                  <p:embed/>
                </p:oleObj>
              </mc:Choice>
              <mc:Fallback>
                <p:oleObj name="Equation" r:id="rId32" imgW="266400" imgH="164880" progId="Equation.DSMT4">
                  <p:embed/>
                  <p:pic>
                    <p:nvPicPr>
                      <p:cNvPr id="43" name="Object 2">
                        <a:extLst>
                          <a:ext uri="{FF2B5EF4-FFF2-40B4-BE49-F238E27FC236}">
                            <a16:creationId xmlns:a16="http://schemas.microsoft.com/office/drawing/2014/main" id="{D7B657CF-8650-466D-AA5E-44CB2859FD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65" y="3293835"/>
                        <a:ext cx="606425" cy="374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">
            <a:extLst>
              <a:ext uri="{FF2B5EF4-FFF2-40B4-BE49-F238E27FC236}">
                <a16:creationId xmlns:a16="http://schemas.microsoft.com/office/drawing/2014/main" id="{5907121C-FCE6-4DE4-A874-189FA15729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784690"/>
              </p:ext>
            </p:extLst>
          </p:nvPr>
        </p:nvGraphicFramePr>
        <p:xfrm>
          <a:off x="5522913" y="4097338"/>
          <a:ext cx="4048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77480" imgH="164880" progId="Equation.DSMT4">
                  <p:embed/>
                </p:oleObj>
              </mc:Choice>
              <mc:Fallback>
                <p:oleObj name="Equation" r:id="rId34" imgW="177480" imgH="164880" progId="Equation.DSMT4">
                  <p:embed/>
                  <p:pic>
                    <p:nvPicPr>
                      <p:cNvPr id="44" name="Object 2">
                        <a:extLst>
                          <a:ext uri="{FF2B5EF4-FFF2-40B4-BE49-F238E27FC236}">
                            <a16:creationId xmlns:a16="http://schemas.microsoft.com/office/drawing/2014/main" id="{5907121C-FCE6-4DE4-A874-189FA15729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913" y="4097338"/>
                        <a:ext cx="404812" cy="374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">
            <a:extLst>
              <a:ext uri="{FF2B5EF4-FFF2-40B4-BE49-F238E27FC236}">
                <a16:creationId xmlns:a16="http://schemas.microsoft.com/office/drawing/2014/main" id="{EBA0E189-9AEB-477F-AAC9-63F01C988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948241"/>
              </p:ext>
            </p:extLst>
          </p:nvPr>
        </p:nvGraphicFramePr>
        <p:xfrm>
          <a:off x="6520089" y="3166384"/>
          <a:ext cx="40481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77480" imgH="164880" progId="Equation.DSMT4">
                  <p:embed/>
                </p:oleObj>
              </mc:Choice>
              <mc:Fallback>
                <p:oleObj name="Equation" r:id="rId36" imgW="177480" imgH="164880" progId="Equation.DSMT4">
                  <p:embed/>
                  <p:pic>
                    <p:nvPicPr>
                      <p:cNvPr id="45" name="Object 2">
                        <a:extLst>
                          <a:ext uri="{FF2B5EF4-FFF2-40B4-BE49-F238E27FC236}">
                            <a16:creationId xmlns:a16="http://schemas.microsoft.com/office/drawing/2014/main" id="{EBA0E189-9AEB-477F-AAC9-63F01C9885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0089" y="3166384"/>
                        <a:ext cx="404812" cy="374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2">
            <a:extLst>
              <a:ext uri="{FF2B5EF4-FFF2-40B4-BE49-F238E27FC236}">
                <a16:creationId xmlns:a16="http://schemas.microsoft.com/office/drawing/2014/main" id="{973C9AEB-33F5-4291-8238-3ED49959A9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189266"/>
              </p:ext>
            </p:extLst>
          </p:nvPr>
        </p:nvGraphicFramePr>
        <p:xfrm>
          <a:off x="4557259" y="2889703"/>
          <a:ext cx="1185862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520560" imgH="241200" progId="Equation.DSMT4">
                  <p:embed/>
                </p:oleObj>
              </mc:Choice>
              <mc:Fallback>
                <p:oleObj name="Equation" r:id="rId37" imgW="520560" imgH="241200" progId="Equation.DSMT4">
                  <p:embed/>
                  <p:pic>
                    <p:nvPicPr>
                      <p:cNvPr id="46" name="Object 2">
                        <a:extLst>
                          <a:ext uri="{FF2B5EF4-FFF2-40B4-BE49-F238E27FC236}">
                            <a16:creationId xmlns:a16="http://schemas.microsoft.com/office/drawing/2014/main" id="{973C9AEB-33F5-4291-8238-3ED49959A9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259" y="2889703"/>
                        <a:ext cx="1185862" cy="547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8" grpId="0" animBg="1"/>
      <p:bldP spid="9" grpId="0"/>
      <p:bldP spid="17" grpId="0"/>
      <p:bldP spid="26" grpId="0" animBg="1"/>
      <p:bldP spid="27" grpId="0"/>
      <p:bldP spid="28" grpId="0"/>
      <p:bldP spid="3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038" y="287338"/>
            <a:ext cx="8802687" cy="804862"/>
          </a:xfrm>
        </p:spPr>
        <p:txBody>
          <a:bodyPr/>
          <a:lstStyle/>
          <a:p>
            <a:r>
              <a:rPr lang="en-CA" sz="2200"/>
              <a:t>Special triangles can be used to find the exact value of sine/ cosine/tangent of basic angles like: 30°, 45°, 60°, and 90°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50925" y="1009650"/>
            <a:ext cx="1497013" cy="1909763"/>
            <a:chOff x="709673" y="2429662"/>
            <a:chExt cx="1496289" cy="1908508"/>
          </a:xfrm>
        </p:grpSpPr>
        <p:sp>
          <p:nvSpPr>
            <p:cNvPr id="8" name="Isosceles Triangle 7"/>
            <p:cNvSpPr/>
            <p:nvPr/>
          </p:nvSpPr>
          <p:spPr>
            <a:xfrm>
              <a:off x="709673" y="2429662"/>
              <a:ext cx="996468" cy="1572179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49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>
              <a:off x="912911" y="3214958"/>
              <a:ext cx="1572179" cy="158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87" name="Object 6"/>
            <p:cNvGraphicFramePr>
              <a:graphicFrameLocks noChangeAspect="1"/>
            </p:cNvGraphicFramePr>
            <p:nvPr/>
          </p:nvGraphicFramePr>
          <p:xfrm>
            <a:off x="835164" y="3748074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66400" imgH="241200" progId="Equation.DSMT4">
                    <p:embed/>
                  </p:oleObj>
                </mc:Choice>
                <mc:Fallback>
                  <p:oleObj name="Equation" r:id="rId3" imgW="266400" imgH="241200" progId="Equation.DSMT4">
                    <p:embed/>
                    <p:pic>
                      <p:nvPicPr>
                        <p:cNvPr id="2087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5164" y="3748074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8" name="Object 2"/>
            <p:cNvGraphicFramePr>
              <a:graphicFrameLocks noChangeAspect="1"/>
            </p:cNvGraphicFramePr>
            <p:nvPr/>
          </p:nvGraphicFramePr>
          <p:xfrm>
            <a:off x="1470853" y="2660086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53800" imgH="241200" progId="Equation.DSMT4">
                    <p:embed/>
                  </p:oleObj>
                </mc:Choice>
                <mc:Fallback>
                  <p:oleObj name="Equation" r:id="rId5" imgW="253800" imgH="241200" progId="Equation.DSMT4">
                    <p:embed/>
                    <p:pic>
                      <p:nvPicPr>
                        <p:cNvPr id="2088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0853" y="2660086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9" name="Object 2"/>
            <p:cNvGraphicFramePr>
              <a:graphicFrameLocks noChangeAspect="1"/>
            </p:cNvGraphicFramePr>
            <p:nvPr/>
          </p:nvGraphicFramePr>
          <p:xfrm>
            <a:off x="1382973" y="3726902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53800" imgH="241200" progId="Equation.DSMT4">
                    <p:embed/>
                  </p:oleObj>
                </mc:Choice>
                <mc:Fallback>
                  <p:oleObj name="Equation" r:id="rId7" imgW="253800" imgH="241200" progId="Equation.DSMT4">
                    <p:embed/>
                    <p:pic>
                      <p:nvPicPr>
                        <p:cNvPr id="208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2973" y="3726902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1590261" y="3880236"/>
              <a:ext cx="103366" cy="117413"/>
              <a:chOff x="4079020" y="2558464"/>
              <a:chExt cx="198783" cy="198783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rot="10800000">
                <a:off x="4079114" y="2562900"/>
                <a:ext cx="201395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3984311" y="2658069"/>
                <a:ext cx="198758" cy="305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90" name="Object 2"/>
            <p:cNvGraphicFramePr>
              <a:graphicFrameLocks noChangeAspect="1"/>
            </p:cNvGraphicFramePr>
            <p:nvPr/>
          </p:nvGraphicFramePr>
          <p:xfrm>
            <a:off x="903768" y="2876051"/>
            <a:ext cx="289996" cy="3769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26720" imgH="164880" progId="Equation.DSMT4">
                    <p:embed/>
                  </p:oleObj>
                </mc:Choice>
                <mc:Fallback>
                  <p:oleObj name="Equation" r:id="rId9" imgW="126720" imgH="164880" progId="Equation.DSMT4">
                    <p:embed/>
                    <p:pic>
                      <p:nvPicPr>
                        <p:cNvPr id="209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3768" y="2876051"/>
                          <a:ext cx="289996" cy="3769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91" name="Object 2"/>
            <p:cNvGraphicFramePr>
              <a:graphicFrameLocks noChangeAspect="1"/>
            </p:cNvGraphicFramePr>
            <p:nvPr/>
          </p:nvGraphicFramePr>
          <p:xfrm>
            <a:off x="1114768" y="3960345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01520" imgH="164880" progId="Equation.DSMT4">
                    <p:embed/>
                  </p:oleObj>
                </mc:Choice>
                <mc:Fallback>
                  <p:oleObj name="Equation" r:id="rId11" imgW="101520" imgH="164880" progId="Equation.DSMT4">
                    <p:embed/>
                    <p:pic>
                      <p:nvPicPr>
                        <p:cNvPr id="209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768" y="3960345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92" name="Object 2"/>
            <p:cNvGraphicFramePr>
              <a:graphicFrameLocks noChangeAspect="1"/>
            </p:cNvGraphicFramePr>
            <p:nvPr/>
          </p:nvGraphicFramePr>
          <p:xfrm>
            <a:off x="1655100" y="2961304"/>
            <a:ext cx="550862" cy="552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41200" imgH="241200" progId="Equation.DSMT4">
                    <p:embed/>
                  </p:oleObj>
                </mc:Choice>
                <mc:Fallback>
                  <p:oleObj name="Equation" r:id="rId13" imgW="241200" imgH="241200" progId="Equation.DSMT4">
                    <p:embed/>
                    <p:pic>
                      <p:nvPicPr>
                        <p:cNvPr id="209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100" y="2961304"/>
                          <a:ext cx="550862" cy="552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385763" y="3100388"/>
          <a:ext cx="1012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22080" imgH="241200" progId="Equation.DSMT4">
                  <p:embed/>
                </p:oleObj>
              </mc:Choice>
              <mc:Fallback>
                <p:oleObj name="Equation" r:id="rId15" imgW="622080" imgH="241200" progId="Equation.DSMT4">
                  <p:embed/>
                  <p:pic>
                    <p:nvPicPr>
                      <p:cNvPr id="2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3100388"/>
                        <a:ext cx="101282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"/>
          <p:cNvGraphicFramePr>
            <a:graphicFrameLocks noChangeAspect="1"/>
          </p:cNvGraphicFramePr>
          <p:nvPr/>
        </p:nvGraphicFramePr>
        <p:xfrm>
          <a:off x="1455738" y="2970213"/>
          <a:ext cx="5175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17160" imgH="457200" progId="Equation.DSMT4">
                  <p:embed/>
                </p:oleObj>
              </mc:Choice>
              <mc:Fallback>
                <p:oleObj name="Equation" r:id="rId17" imgW="317160" imgH="457200" progId="Equation.DSMT4">
                  <p:embed/>
                  <p:pic>
                    <p:nvPicPr>
                      <p:cNvPr id="2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2970213"/>
                        <a:ext cx="5175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1446213" y="2935288"/>
          <a:ext cx="4333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66400" imgH="457200" progId="Equation.DSMT4">
                  <p:embed/>
                </p:oleObj>
              </mc:Choice>
              <mc:Fallback>
                <p:oleObj name="Equation" r:id="rId19" imgW="266400" imgH="457200" progId="Equation.DSMT4">
                  <p:embed/>
                  <p:pic>
                    <p:nvPicPr>
                      <p:cNvPr id="2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935288"/>
                        <a:ext cx="433387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4"/>
          <p:cNvGraphicFramePr>
            <a:graphicFrameLocks noChangeAspect="1"/>
          </p:cNvGraphicFramePr>
          <p:nvPr/>
        </p:nvGraphicFramePr>
        <p:xfrm>
          <a:off x="1555750" y="3336925"/>
          <a:ext cx="2825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20" imgH="164880" progId="Equation.DSMT4">
                  <p:embed/>
                </p:oleObj>
              </mc:Choice>
              <mc:Fallback>
                <p:oleObj name="Equation" r:id="rId21" imgW="126720" imgH="164880" progId="Equation.DSMT4">
                  <p:embed/>
                  <p:pic>
                    <p:nvPicPr>
                      <p:cNvPr id="2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3336925"/>
                        <a:ext cx="2825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4"/>
          <p:cNvGraphicFramePr>
            <a:graphicFrameLocks noChangeAspect="1"/>
          </p:cNvGraphicFramePr>
          <p:nvPr/>
        </p:nvGraphicFramePr>
        <p:xfrm>
          <a:off x="354013" y="4017963"/>
          <a:ext cx="1054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47640" imgH="241200" progId="Equation.DSMT4">
                  <p:embed/>
                </p:oleObj>
              </mc:Choice>
              <mc:Fallback>
                <p:oleObj name="Equation" r:id="rId23" imgW="647640" imgH="241200" progId="Equation.DSMT4">
                  <p:embed/>
                  <p:pic>
                    <p:nvPicPr>
                      <p:cNvPr id="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4017963"/>
                        <a:ext cx="1054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/>
        </p:nvGraphicFramePr>
        <p:xfrm>
          <a:off x="1443038" y="3886200"/>
          <a:ext cx="5175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17160" imgH="457200" progId="Equation.DSMT4">
                  <p:embed/>
                </p:oleObj>
              </mc:Choice>
              <mc:Fallback>
                <p:oleObj name="Equation" r:id="rId25" imgW="317160" imgH="457200" progId="Equation.DSMT4">
                  <p:embed/>
                  <p:pic>
                    <p:nvPicPr>
                      <p:cNvPr id="2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3886200"/>
                        <a:ext cx="5175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4"/>
          <p:cNvGraphicFramePr>
            <a:graphicFrameLocks noChangeAspect="1"/>
          </p:cNvGraphicFramePr>
          <p:nvPr/>
        </p:nvGraphicFramePr>
        <p:xfrm>
          <a:off x="1533525" y="3900488"/>
          <a:ext cx="3714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28600" imgH="431640" progId="Equation.DSMT4">
                  <p:embed/>
                </p:oleObj>
              </mc:Choice>
              <mc:Fallback>
                <p:oleObj name="Equation" r:id="rId27" imgW="228600" imgH="431640" progId="Equation.DSMT4">
                  <p:embed/>
                  <p:pic>
                    <p:nvPicPr>
                      <p:cNvPr id="2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3900488"/>
                        <a:ext cx="3714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4"/>
          <p:cNvGraphicFramePr>
            <a:graphicFrameLocks noChangeAspect="1"/>
          </p:cNvGraphicFramePr>
          <p:nvPr/>
        </p:nvGraphicFramePr>
        <p:xfrm>
          <a:off x="1585913" y="4267200"/>
          <a:ext cx="2825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6720" imgH="164880" progId="Equation.DSMT4">
                  <p:embed/>
                </p:oleObj>
              </mc:Choice>
              <mc:Fallback>
                <p:oleObj name="Equation" r:id="rId29" imgW="126720" imgH="164880" progId="Equation.DSMT4">
                  <p:embed/>
                  <p:pic>
                    <p:nvPicPr>
                      <p:cNvPr id="2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4267200"/>
                        <a:ext cx="28257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4"/>
          <p:cNvGraphicFramePr>
            <a:graphicFrameLocks noChangeAspect="1"/>
          </p:cNvGraphicFramePr>
          <p:nvPr/>
        </p:nvGraphicFramePr>
        <p:xfrm>
          <a:off x="352425" y="4921250"/>
          <a:ext cx="10334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34680" imgH="241200" progId="Equation.DSMT4">
                  <p:embed/>
                </p:oleObj>
              </mc:Choice>
              <mc:Fallback>
                <p:oleObj name="Equation" r:id="rId30" imgW="634680" imgH="241200" progId="Equation.DSMT4">
                  <p:embed/>
                  <p:pic>
                    <p:nvPicPr>
                      <p:cNvPr id="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4921250"/>
                        <a:ext cx="10334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4"/>
          <p:cNvGraphicFramePr>
            <a:graphicFrameLocks noChangeAspect="1"/>
          </p:cNvGraphicFramePr>
          <p:nvPr/>
        </p:nvGraphicFramePr>
        <p:xfrm>
          <a:off x="1431925" y="4789488"/>
          <a:ext cx="5175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317160" imgH="457200" progId="Equation.DSMT4">
                  <p:embed/>
                </p:oleObj>
              </mc:Choice>
              <mc:Fallback>
                <p:oleObj name="Equation" r:id="rId32" imgW="317160" imgH="457200" progId="Equation.DSMT4">
                  <p:embed/>
                  <p:pic>
                    <p:nvPicPr>
                      <p:cNvPr id="4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4789488"/>
                        <a:ext cx="5175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4"/>
          <p:cNvGraphicFramePr>
            <a:graphicFrameLocks noChangeAspect="1"/>
          </p:cNvGraphicFramePr>
          <p:nvPr/>
        </p:nvGraphicFramePr>
        <p:xfrm>
          <a:off x="1479550" y="4754563"/>
          <a:ext cx="4333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66400" imgH="457200" progId="Equation.DSMT4">
                  <p:embed/>
                </p:oleObj>
              </mc:Choice>
              <mc:Fallback>
                <p:oleObj name="Equation" r:id="rId34" imgW="266400" imgH="457200" progId="Equation.DSMT4">
                  <p:embed/>
                  <p:pic>
                    <p:nvPicPr>
                      <p:cNvPr id="4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4754563"/>
                        <a:ext cx="433388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4"/>
          <p:cNvGraphicFramePr>
            <a:graphicFrameLocks noChangeAspect="1"/>
          </p:cNvGraphicFramePr>
          <p:nvPr/>
        </p:nvGraphicFramePr>
        <p:xfrm>
          <a:off x="1589088" y="5130800"/>
          <a:ext cx="22701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01520" imgH="164880" progId="Equation.DSMT4">
                  <p:embed/>
                </p:oleObj>
              </mc:Choice>
              <mc:Fallback>
                <p:oleObj name="Equation" r:id="rId36" imgW="101520" imgH="164880" progId="Equation.DSMT4">
                  <p:embed/>
                  <p:pic>
                    <p:nvPicPr>
                      <p:cNvPr id="4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5130800"/>
                        <a:ext cx="227012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4"/>
          <p:cNvGraphicFramePr>
            <a:graphicFrameLocks noChangeAspect="1"/>
          </p:cNvGraphicFramePr>
          <p:nvPr/>
        </p:nvGraphicFramePr>
        <p:xfrm>
          <a:off x="1992313" y="3219450"/>
          <a:ext cx="14239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876240" imgH="177480" progId="Equation.DSMT4">
                  <p:embed/>
                </p:oleObj>
              </mc:Choice>
              <mc:Fallback>
                <p:oleObj name="Equation" r:id="rId38" imgW="876240" imgH="177480" progId="Equation.DSMT4">
                  <p:embed/>
                  <p:pic>
                    <p:nvPicPr>
                      <p:cNvPr id="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3219450"/>
                        <a:ext cx="14239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77800" y="5595938"/>
            <a:ext cx="424815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Rather than obtaining a decimal 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representation, we get the exact value</a:t>
            </a:r>
            <a:br>
              <a:rPr lang="en-CA" dirty="0">
                <a:solidFill>
                  <a:srgbClr val="FF0000"/>
                </a:solidFill>
                <a:latin typeface="+mj-lt"/>
              </a:rPr>
            </a:br>
            <a:r>
              <a:rPr lang="en-CA" dirty="0">
                <a:solidFill>
                  <a:srgbClr val="FF0000"/>
                </a:solidFill>
                <a:latin typeface="+mj-lt"/>
              </a:rPr>
              <a:t> as a fraction using special triangles</a:t>
            </a:r>
          </a:p>
        </p:txBody>
      </p:sp>
      <p:graphicFrame>
        <p:nvGraphicFramePr>
          <p:cNvPr id="50" name="Object 14"/>
          <p:cNvGraphicFramePr>
            <a:graphicFrameLocks noChangeAspect="1"/>
          </p:cNvGraphicFramePr>
          <p:nvPr/>
        </p:nvGraphicFramePr>
        <p:xfrm>
          <a:off x="1966913" y="4117975"/>
          <a:ext cx="7762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80880" imgH="177480" progId="Equation.DSMT4">
                  <p:embed/>
                </p:oleObj>
              </mc:Choice>
              <mc:Fallback>
                <p:oleObj name="Equation" r:id="rId40" imgW="380880" imgH="177480" progId="Equation.DSMT4">
                  <p:embed/>
                  <p:pic>
                    <p:nvPicPr>
                      <p:cNvPr id="5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4117975"/>
                        <a:ext cx="7762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4"/>
          <p:cNvGraphicFramePr>
            <a:graphicFrameLocks noChangeAspect="1"/>
          </p:cNvGraphicFramePr>
          <p:nvPr/>
        </p:nvGraphicFramePr>
        <p:xfrm>
          <a:off x="1863725" y="5021263"/>
          <a:ext cx="14493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711000" imgH="177480" progId="Equation.DSMT4">
                  <p:embed/>
                </p:oleObj>
              </mc:Choice>
              <mc:Fallback>
                <p:oleObj name="Equation" r:id="rId42" imgW="711000" imgH="177480" progId="Equation.DSMT4">
                  <p:embed/>
                  <p:pic>
                    <p:nvPicPr>
                      <p:cNvPr id="5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5021263"/>
                        <a:ext cx="144938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4"/>
          <p:cNvGraphicFramePr>
            <a:graphicFrameLocks noChangeAspect="1"/>
          </p:cNvGraphicFramePr>
          <p:nvPr/>
        </p:nvGraphicFramePr>
        <p:xfrm>
          <a:off x="3786188" y="3116263"/>
          <a:ext cx="1012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622080" imgH="241200" progId="Equation.DSMT4">
                  <p:embed/>
                </p:oleObj>
              </mc:Choice>
              <mc:Fallback>
                <p:oleObj name="Equation" r:id="rId44" imgW="622080" imgH="241200" progId="Equation.DSMT4">
                  <p:embed/>
                  <p:pic>
                    <p:nvPicPr>
                      <p:cNvPr id="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3116263"/>
                        <a:ext cx="101282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14"/>
          <p:cNvGraphicFramePr>
            <a:graphicFrameLocks noChangeAspect="1"/>
          </p:cNvGraphicFramePr>
          <p:nvPr/>
        </p:nvGraphicFramePr>
        <p:xfrm>
          <a:off x="3768725" y="4006850"/>
          <a:ext cx="1054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647640" imgH="241200" progId="Equation.DSMT4">
                  <p:embed/>
                </p:oleObj>
              </mc:Choice>
              <mc:Fallback>
                <p:oleObj name="Equation" r:id="rId46" imgW="647640" imgH="241200" progId="Equation.DSMT4">
                  <p:embed/>
                  <p:pic>
                    <p:nvPicPr>
                      <p:cNvPr id="5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4006850"/>
                        <a:ext cx="1054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4"/>
          <p:cNvGraphicFramePr>
            <a:graphicFrameLocks noChangeAspect="1"/>
          </p:cNvGraphicFramePr>
          <p:nvPr/>
        </p:nvGraphicFramePr>
        <p:xfrm>
          <a:off x="3767138" y="4895850"/>
          <a:ext cx="10334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634680" imgH="241200" progId="Equation.DSMT4">
                  <p:embed/>
                </p:oleObj>
              </mc:Choice>
              <mc:Fallback>
                <p:oleObj name="Equation" r:id="rId48" imgW="634680" imgH="241200" progId="Equation.DSMT4">
                  <p:embed/>
                  <p:pic>
                    <p:nvPicPr>
                      <p:cNvPr id="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4895850"/>
                        <a:ext cx="10334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4"/>
          <p:cNvGraphicFramePr>
            <a:graphicFrameLocks noChangeAspect="1"/>
          </p:cNvGraphicFramePr>
          <p:nvPr/>
        </p:nvGraphicFramePr>
        <p:xfrm>
          <a:off x="4833938" y="2987675"/>
          <a:ext cx="2476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52280" imgH="431640" progId="Equation.DSMT4">
                  <p:embed/>
                </p:oleObj>
              </mc:Choice>
              <mc:Fallback>
                <p:oleObj name="Equation" r:id="rId50" imgW="152280" imgH="431640" progId="Equation.DSMT4">
                  <p:embed/>
                  <p:pic>
                    <p:nvPicPr>
                      <p:cNvPr id="5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2987675"/>
                        <a:ext cx="247650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4"/>
          <p:cNvGraphicFramePr>
            <a:graphicFrameLocks noChangeAspect="1"/>
          </p:cNvGraphicFramePr>
          <p:nvPr/>
        </p:nvGraphicFramePr>
        <p:xfrm>
          <a:off x="4757738" y="3841750"/>
          <a:ext cx="4333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66400" imgH="457200" progId="Equation.DSMT4">
                  <p:embed/>
                </p:oleObj>
              </mc:Choice>
              <mc:Fallback>
                <p:oleObj name="Equation" r:id="rId52" imgW="266400" imgH="457200" progId="Equation.DSMT4">
                  <p:embed/>
                  <p:pic>
                    <p:nvPicPr>
                      <p:cNvPr id="5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3841750"/>
                        <a:ext cx="433387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4"/>
          <p:cNvGraphicFramePr>
            <a:graphicFrameLocks noChangeAspect="1"/>
          </p:cNvGraphicFramePr>
          <p:nvPr/>
        </p:nvGraphicFramePr>
        <p:xfrm>
          <a:off x="4751388" y="4805363"/>
          <a:ext cx="4333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266400" imgH="457200" progId="Equation.DSMT4">
                  <p:embed/>
                </p:oleObj>
              </mc:Choice>
              <mc:Fallback>
                <p:oleObj name="Equation" r:id="rId54" imgW="266400" imgH="457200" progId="Equation.DSMT4">
                  <p:embed/>
                  <p:pic>
                    <p:nvPicPr>
                      <p:cNvPr id="5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4805363"/>
                        <a:ext cx="433387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5805488" y="1292225"/>
            <a:ext cx="1682750" cy="1820863"/>
            <a:chOff x="5082363" y="2615608"/>
            <a:chExt cx="1683239" cy="1821799"/>
          </a:xfrm>
        </p:grpSpPr>
        <p:sp>
          <p:nvSpPr>
            <p:cNvPr id="58" name="Isosceles Triangle 57"/>
            <p:cNvSpPr/>
            <p:nvPr/>
          </p:nvSpPr>
          <p:spPr>
            <a:xfrm>
              <a:off x="5082363" y="2615608"/>
              <a:ext cx="1440280" cy="1440603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2081" name="Object 2"/>
            <p:cNvGraphicFramePr>
              <a:graphicFrameLocks noChangeAspect="1"/>
            </p:cNvGraphicFramePr>
            <p:nvPr/>
          </p:nvGraphicFramePr>
          <p:xfrm>
            <a:off x="6181801" y="3772976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6" imgW="253800" imgH="241200" progId="Equation.DSMT4">
                    <p:embed/>
                  </p:oleObj>
                </mc:Choice>
                <mc:Fallback>
                  <p:oleObj name="Equation" r:id="rId56" imgW="253800" imgH="241200" progId="Equation.DSMT4">
                    <p:embed/>
                    <p:pic>
                      <p:nvPicPr>
                        <p:cNvPr id="208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1801" y="3772976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oup 59"/>
            <p:cNvGrpSpPr>
              <a:grpSpLocks/>
            </p:cNvGrpSpPr>
            <p:nvPr/>
          </p:nvGrpSpPr>
          <p:grpSpPr bwMode="auto">
            <a:xfrm>
              <a:off x="6389089" y="3926310"/>
              <a:ext cx="103366" cy="117413"/>
              <a:chOff x="4079020" y="2558464"/>
              <a:chExt cx="198783" cy="198783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rot="10800000">
                <a:off x="4079339" y="2563264"/>
                <a:ext cx="198498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3984426" y="2658543"/>
                <a:ext cx="198990" cy="3053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82" name="Object 2"/>
            <p:cNvGraphicFramePr>
              <a:graphicFrameLocks noChangeAspect="1"/>
            </p:cNvGraphicFramePr>
            <p:nvPr/>
          </p:nvGraphicFramePr>
          <p:xfrm>
            <a:off x="5679679" y="4059582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7" imgW="101520" imgH="164880" progId="Equation.DSMT4">
                    <p:embed/>
                  </p:oleObj>
                </mc:Choice>
                <mc:Fallback>
                  <p:oleObj name="Equation" r:id="rId57" imgW="101520" imgH="164880" progId="Equation.DSMT4">
                    <p:embed/>
                    <p:pic>
                      <p:nvPicPr>
                        <p:cNvPr id="208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9679" y="4059582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3" name="Object 2"/>
            <p:cNvGraphicFramePr>
              <a:graphicFrameLocks noChangeAspect="1"/>
            </p:cNvGraphicFramePr>
            <p:nvPr/>
          </p:nvGraphicFramePr>
          <p:xfrm>
            <a:off x="6533827" y="3191256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8" imgW="101520" imgH="164880" progId="Equation.DSMT4">
                    <p:embed/>
                  </p:oleObj>
                </mc:Choice>
                <mc:Fallback>
                  <p:oleObj name="Equation" r:id="rId58" imgW="101520" imgH="164880" progId="Equation.DSMT4">
                    <p:embed/>
                    <p:pic>
                      <p:nvPicPr>
                        <p:cNvPr id="2083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33827" y="3191256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4" name="Object 2"/>
            <p:cNvGraphicFramePr>
              <a:graphicFrameLocks noChangeAspect="1"/>
            </p:cNvGraphicFramePr>
            <p:nvPr/>
          </p:nvGraphicFramePr>
          <p:xfrm>
            <a:off x="5231217" y="2942702"/>
            <a:ext cx="565076" cy="538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9" imgW="253800" imgH="241200" progId="Equation.DSMT4">
                    <p:embed/>
                  </p:oleObj>
                </mc:Choice>
                <mc:Fallback>
                  <p:oleObj name="Equation" r:id="rId59" imgW="253800" imgH="241200" progId="Equation.DSMT4">
                    <p:embed/>
                    <p:pic>
                      <p:nvPicPr>
                        <p:cNvPr id="208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1217" y="2942702"/>
                          <a:ext cx="565076" cy="5386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5" name="Object 2"/>
            <p:cNvGraphicFramePr>
              <a:graphicFrameLocks noChangeAspect="1"/>
            </p:cNvGraphicFramePr>
            <p:nvPr/>
          </p:nvGraphicFramePr>
          <p:xfrm>
            <a:off x="5219321" y="3826048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1" imgW="266400" imgH="241200" progId="Equation.DSMT4">
                    <p:embed/>
                  </p:oleObj>
                </mc:Choice>
                <mc:Fallback>
                  <p:oleObj name="Equation" r:id="rId61" imgW="266400" imgH="241200" progId="Equation.DSMT4">
                    <p:embed/>
                    <p:pic>
                      <p:nvPicPr>
                        <p:cNvPr id="2085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321" y="3826048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6" name="Object 2"/>
            <p:cNvGraphicFramePr>
              <a:graphicFrameLocks noChangeAspect="1"/>
            </p:cNvGraphicFramePr>
            <p:nvPr/>
          </p:nvGraphicFramePr>
          <p:xfrm>
            <a:off x="6286123" y="2776968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3" imgW="266400" imgH="241200" progId="Equation.DSMT4">
                    <p:embed/>
                  </p:oleObj>
                </mc:Choice>
                <mc:Fallback>
                  <p:oleObj name="Equation" r:id="rId63" imgW="266400" imgH="241200" progId="Equation.DSMT4">
                    <p:embed/>
                    <p:pic>
                      <p:nvPicPr>
                        <p:cNvPr id="208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6123" y="2776968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9" name="Object 14"/>
          <p:cNvGraphicFramePr>
            <a:graphicFrameLocks noChangeAspect="1"/>
          </p:cNvGraphicFramePr>
          <p:nvPr/>
        </p:nvGraphicFramePr>
        <p:xfrm>
          <a:off x="6081713" y="3063875"/>
          <a:ext cx="10128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4" imgW="622080" imgH="241200" progId="Equation.DSMT4">
                  <p:embed/>
                </p:oleObj>
              </mc:Choice>
              <mc:Fallback>
                <p:oleObj name="Equation" r:id="rId64" imgW="622080" imgH="241200" progId="Equation.DSMT4">
                  <p:embed/>
                  <p:pic>
                    <p:nvPicPr>
                      <p:cNvPr id="6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3063875"/>
                        <a:ext cx="101282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14"/>
          <p:cNvGraphicFramePr>
            <a:graphicFrameLocks noChangeAspect="1"/>
          </p:cNvGraphicFramePr>
          <p:nvPr/>
        </p:nvGraphicFramePr>
        <p:xfrm>
          <a:off x="6062663" y="3954463"/>
          <a:ext cx="1054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6" imgW="647640" imgH="241200" progId="Equation.DSMT4">
                  <p:embed/>
                </p:oleObj>
              </mc:Choice>
              <mc:Fallback>
                <p:oleObj name="Equation" r:id="rId66" imgW="647640" imgH="241200" progId="Equation.DSMT4">
                  <p:embed/>
                  <p:pic>
                    <p:nvPicPr>
                      <p:cNvPr id="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3954463"/>
                        <a:ext cx="1054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4"/>
          <p:cNvGraphicFramePr>
            <a:graphicFrameLocks noChangeAspect="1"/>
          </p:cNvGraphicFramePr>
          <p:nvPr/>
        </p:nvGraphicFramePr>
        <p:xfrm>
          <a:off x="6061075" y="4843463"/>
          <a:ext cx="10334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8" imgW="634680" imgH="241200" progId="Equation.DSMT4">
                  <p:embed/>
                </p:oleObj>
              </mc:Choice>
              <mc:Fallback>
                <p:oleObj name="Equation" r:id="rId68" imgW="634680" imgH="241200" progId="Equation.DSMT4">
                  <p:embed/>
                  <p:pic>
                    <p:nvPicPr>
                      <p:cNvPr id="7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075" y="4843463"/>
                        <a:ext cx="103346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14"/>
          <p:cNvGraphicFramePr>
            <a:graphicFrameLocks noChangeAspect="1"/>
          </p:cNvGraphicFramePr>
          <p:nvPr/>
        </p:nvGraphicFramePr>
        <p:xfrm>
          <a:off x="7080250" y="2941638"/>
          <a:ext cx="4540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0" imgW="279360" imgH="457200" progId="Equation.DSMT4">
                  <p:embed/>
                </p:oleObj>
              </mc:Choice>
              <mc:Fallback>
                <p:oleObj name="Equation" r:id="rId70" imgW="279360" imgH="457200" progId="Equation.DSMT4">
                  <p:embed/>
                  <p:pic>
                    <p:nvPicPr>
                      <p:cNvPr id="7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0" y="2941638"/>
                        <a:ext cx="4540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14"/>
          <p:cNvGraphicFramePr>
            <a:graphicFrameLocks noChangeAspect="1"/>
          </p:cNvGraphicFramePr>
          <p:nvPr/>
        </p:nvGraphicFramePr>
        <p:xfrm>
          <a:off x="7115175" y="3851275"/>
          <a:ext cx="4540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2" imgW="279360" imgH="457200" progId="Equation.DSMT4">
                  <p:embed/>
                </p:oleObj>
              </mc:Choice>
              <mc:Fallback>
                <p:oleObj name="Equation" r:id="rId72" imgW="279360" imgH="457200" progId="Equation.DSMT4">
                  <p:embed/>
                  <p:pic>
                    <p:nvPicPr>
                      <p:cNvPr id="7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3851275"/>
                        <a:ext cx="4540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14"/>
          <p:cNvGraphicFramePr>
            <a:graphicFrameLocks noChangeAspect="1"/>
          </p:cNvGraphicFramePr>
          <p:nvPr/>
        </p:nvGraphicFramePr>
        <p:xfrm>
          <a:off x="7185025" y="4818063"/>
          <a:ext cx="32067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3" imgW="101520" imgH="164880" progId="Equation.DSMT4">
                  <p:embed/>
                </p:oleObj>
              </mc:Choice>
              <mc:Fallback>
                <p:oleObj name="Equation" r:id="rId73" imgW="101520" imgH="164880" progId="Equation.DSMT4">
                  <p:embed/>
                  <p:pic>
                    <p:nvPicPr>
                      <p:cNvPr id="7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5025" y="4818063"/>
                        <a:ext cx="32067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75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327025"/>
            <a:ext cx="8339138" cy="8191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CA" dirty="0"/>
              <a:t>Ex: Use the special triangles to determine the exact value of each angle: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77825" y="1504950"/>
          <a:ext cx="1889919" cy="89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65160" imgH="457200" progId="Equation.DSMT4">
                  <p:embed/>
                </p:oleObj>
              </mc:Choice>
              <mc:Fallback>
                <p:oleObj name="Equation" r:id="rId3" imgW="965160" imgH="4572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1504950"/>
                        <a:ext cx="1889919" cy="896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4"/>
          <p:cNvGraphicFramePr>
            <a:graphicFrameLocks noChangeAspect="1"/>
          </p:cNvGraphicFramePr>
          <p:nvPr/>
        </p:nvGraphicFramePr>
        <p:xfrm>
          <a:off x="3186113" y="1495425"/>
          <a:ext cx="2105967" cy="921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41120" imgH="457200" progId="Equation.DSMT4">
                  <p:embed/>
                </p:oleObj>
              </mc:Choice>
              <mc:Fallback>
                <p:oleObj name="Equation" r:id="rId5" imgW="1041120" imgH="457200" progId="Equation.DSMT4">
                  <p:embed/>
                  <p:pic>
                    <p:nvPicPr>
                      <p:cNvPr id="307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1495425"/>
                        <a:ext cx="2105967" cy="921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6102350" y="1340768"/>
          <a:ext cx="2286074" cy="97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66680" imgH="457200" progId="Equation.DSMT4">
                  <p:embed/>
                </p:oleObj>
              </mc:Choice>
              <mc:Fallback>
                <p:oleObj name="Equation" r:id="rId7" imgW="1066680" imgH="457200" progId="Equation.DSMT4">
                  <p:embed/>
                  <p:pic>
                    <p:nvPicPr>
                      <p:cNvPr id="307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1340768"/>
                        <a:ext cx="2286074" cy="9788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5675" y="3740150"/>
            <a:ext cx="1495425" cy="1908175"/>
            <a:chOff x="709673" y="2429662"/>
            <a:chExt cx="1496289" cy="1908508"/>
          </a:xfrm>
        </p:grpSpPr>
        <p:sp>
          <p:nvSpPr>
            <p:cNvPr id="9" name="Isosceles Triangle 8"/>
            <p:cNvSpPr/>
            <p:nvPr/>
          </p:nvSpPr>
          <p:spPr>
            <a:xfrm>
              <a:off x="709673" y="2429662"/>
              <a:ext cx="995938" cy="1571899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49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 flipH="1">
              <a:off x="912513" y="3214818"/>
              <a:ext cx="1571899" cy="158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89" name="Object 6"/>
            <p:cNvGraphicFramePr>
              <a:graphicFrameLocks noChangeAspect="1"/>
            </p:cNvGraphicFramePr>
            <p:nvPr/>
          </p:nvGraphicFramePr>
          <p:xfrm>
            <a:off x="835164" y="3748074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66400" imgH="241200" progId="Equation.DSMT4">
                    <p:embed/>
                  </p:oleObj>
                </mc:Choice>
                <mc:Fallback>
                  <p:oleObj name="Equation" r:id="rId9" imgW="266400" imgH="241200" progId="Equation.DSMT4">
                    <p:embed/>
                    <p:pic>
                      <p:nvPicPr>
                        <p:cNvPr id="3089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5164" y="3748074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0" name="Object 2"/>
            <p:cNvGraphicFramePr>
              <a:graphicFrameLocks noChangeAspect="1"/>
            </p:cNvGraphicFramePr>
            <p:nvPr/>
          </p:nvGraphicFramePr>
          <p:xfrm>
            <a:off x="1470853" y="2660086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253800" imgH="241200" progId="Equation.DSMT4">
                    <p:embed/>
                  </p:oleObj>
                </mc:Choice>
                <mc:Fallback>
                  <p:oleObj name="Equation" r:id="rId11" imgW="253800" imgH="241200" progId="Equation.DSMT4">
                    <p:embed/>
                    <p:pic>
                      <p:nvPicPr>
                        <p:cNvPr id="309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0853" y="2660086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1" name="Object 2"/>
            <p:cNvGraphicFramePr>
              <a:graphicFrameLocks noChangeAspect="1"/>
            </p:cNvGraphicFramePr>
            <p:nvPr/>
          </p:nvGraphicFramePr>
          <p:xfrm>
            <a:off x="1382973" y="3726902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253800" imgH="241200" progId="Equation.DSMT4">
                    <p:embed/>
                  </p:oleObj>
                </mc:Choice>
                <mc:Fallback>
                  <p:oleObj name="Equation" r:id="rId13" imgW="253800" imgH="241200" progId="Equation.DSMT4">
                    <p:embed/>
                    <p:pic>
                      <p:nvPicPr>
                        <p:cNvPr id="3091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2973" y="3726902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590261" y="3880288"/>
              <a:ext cx="103366" cy="117417"/>
              <a:chOff x="4079020" y="2558464"/>
              <a:chExt cx="198783" cy="198783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rot="10800000">
                <a:off x="4080912" y="2562172"/>
                <a:ext cx="198554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3986035" y="2657414"/>
                <a:ext cx="198915" cy="305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92" name="Object 2"/>
            <p:cNvGraphicFramePr>
              <a:graphicFrameLocks noChangeAspect="1"/>
            </p:cNvGraphicFramePr>
            <p:nvPr/>
          </p:nvGraphicFramePr>
          <p:xfrm>
            <a:off x="903768" y="2876051"/>
            <a:ext cx="289996" cy="3769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26720" imgH="164880" progId="Equation.DSMT4">
                    <p:embed/>
                  </p:oleObj>
                </mc:Choice>
                <mc:Fallback>
                  <p:oleObj name="Equation" r:id="rId15" imgW="126720" imgH="164880" progId="Equation.DSMT4">
                    <p:embed/>
                    <p:pic>
                      <p:nvPicPr>
                        <p:cNvPr id="3092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3768" y="2876051"/>
                          <a:ext cx="289996" cy="3769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3" name="Object 2"/>
            <p:cNvGraphicFramePr>
              <a:graphicFrameLocks noChangeAspect="1"/>
            </p:cNvGraphicFramePr>
            <p:nvPr/>
          </p:nvGraphicFramePr>
          <p:xfrm>
            <a:off x="1114768" y="3960345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01520" imgH="164880" progId="Equation.DSMT4">
                    <p:embed/>
                  </p:oleObj>
                </mc:Choice>
                <mc:Fallback>
                  <p:oleObj name="Equation" r:id="rId17" imgW="101520" imgH="164880" progId="Equation.DSMT4">
                    <p:embed/>
                    <p:pic>
                      <p:nvPicPr>
                        <p:cNvPr id="3093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4768" y="3960345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4" name="Object 2"/>
            <p:cNvGraphicFramePr>
              <a:graphicFrameLocks noChangeAspect="1"/>
            </p:cNvGraphicFramePr>
            <p:nvPr/>
          </p:nvGraphicFramePr>
          <p:xfrm>
            <a:off x="1655100" y="2961304"/>
            <a:ext cx="550862" cy="552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9" imgW="241200" imgH="241200" progId="Equation.DSMT4">
                    <p:embed/>
                  </p:oleObj>
                </mc:Choice>
                <mc:Fallback>
                  <p:oleObj name="Equation" r:id="rId19" imgW="241200" imgH="241200" progId="Equation.DSMT4">
                    <p:embed/>
                    <p:pic>
                      <p:nvPicPr>
                        <p:cNvPr id="309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100" y="2961304"/>
                          <a:ext cx="550862" cy="552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600700" y="3940175"/>
            <a:ext cx="1682750" cy="1820863"/>
            <a:chOff x="5082363" y="2615608"/>
            <a:chExt cx="1683239" cy="1821799"/>
          </a:xfrm>
        </p:grpSpPr>
        <p:sp>
          <p:nvSpPr>
            <p:cNvPr id="21" name="Isosceles Triangle 20"/>
            <p:cNvSpPr/>
            <p:nvPr/>
          </p:nvSpPr>
          <p:spPr>
            <a:xfrm>
              <a:off x="5082363" y="2615608"/>
              <a:ext cx="1440281" cy="1440603"/>
            </a:xfrm>
            <a:prstGeom prst="triangle">
              <a:avLst>
                <a:gd name="adj" fmla="val 100000"/>
              </a:avLst>
            </a:prstGeom>
            <a:solidFill>
              <a:srgbClr val="FF00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CA">
                <a:solidFill>
                  <a:srgbClr val="FFFFFF"/>
                </a:solidFill>
              </a:endParaRPr>
            </a:p>
          </p:txBody>
        </p:sp>
        <p:graphicFrame>
          <p:nvGraphicFramePr>
            <p:cNvPr id="3083" name="Object 2"/>
            <p:cNvGraphicFramePr>
              <a:graphicFrameLocks noChangeAspect="1"/>
            </p:cNvGraphicFramePr>
            <p:nvPr/>
          </p:nvGraphicFramePr>
          <p:xfrm>
            <a:off x="6181801" y="3772976"/>
            <a:ext cx="254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1" imgW="253800" imgH="241200" progId="Equation.DSMT4">
                    <p:embed/>
                  </p:oleObj>
                </mc:Choice>
                <mc:Fallback>
                  <p:oleObj name="Equation" r:id="rId21" imgW="253800" imgH="241200" progId="Equation.DSMT4">
                    <p:embed/>
                    <p:pic>
                      <p:nvPicPr>
                        <p:cNvPr id="3083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1801" y="3772976"/>
                          <a:ext cx="2540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59"/>
            <p:cNvGrpSpPr>
              <a:grpSpLocks/>
            </p:cNvGrpSpPr>
            <p:nvPr/>
          </p:nvGrpSpPr>
          <p:grpSpPr bwMode="auto">
            <a:xfrm>
              <a:off x="6389089" y="3926362"/>
              <a:ext cx="103366" cy="117417"/>
              <a:chOff x="4079020" y="2558464"/>
              <a:chExt cx="198783" cy="19878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10800000">
                <a:off x="4079341" y="2563176"/>
                <a:ext cx="19849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3984429" y="2658451"/>
                <a:ext cx="198983" cy="3055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084" name="Object 2"/>
            <p:cNvGraphicFramePr>
              <a:graphicFrameLocks noChangeAspect="1"/>
            </p:cNvGraphicFramePr>
            <p:nvPr/>
          </p:nvGraphicFramePr>
          <p:xfrm>
            <a:off x="5679679" y="4059582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01520" imgH="164880" progId="Equation.DSMT4">
                    <p:embed/>
                  </p:oleObj>
                </mc:Choice>
                <mc:Fallback>
                  <p:oleObj name="Equation" r:id="rId22" imgW="101520" imgH="164880" progId="Equation.DSMT4">
                    <p:embed/>
                    <p:pic>
                      <p:nvPicPr>
                        <p:cNvPr id="308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9679" y="4059582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5" name="Object 2"/>
            <p:cNvGraphicFramePr>
              <a:graphicFrameLocks noChangeAspect="1"/>
            </p:cNvGraphicFramePr>
            <p:nvPr/>
          </p:nvGraphicFramePr>
          <p:xfrm>
            <a:off x="6533827" y="3191256"/>
            <a:ext cx="231775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3" imgW="101520" imgH="164880" progId="Equation.DSMT4">
                    <p:embed/>
                  </p:oleObj>
                </mc:Choice>
                <mc:Fallback>
                  <p:oleObj name="Equation" r:id="rId23" imgW="101520" imgH="164880" progId="Equation.DSMT4">
                    <p:embed/>
                    <p:pic>
                      <p:nvPicPr>
                        <p:cNvPr id="3085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33827" y="3191256"/>
                          <a:ext cx="231775" cy="377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6" name="Object 2"/>
            <p:cNvGraphicFramePr>
              <a:graphicFrameLocks noChangeAspect="1"/>
            </p:cNvGraphicFramePr>
            <p:nvPr/>
          </p:nvGraphicFramePr>
          <p:xfrm>
            <a:off x="5231217" y="2942702"/>
            <a:ext cx="565076" cy="5386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53800" imgH="241200" progId="Equation.DSMT4">
                    <p:embed/>
                  </p:oleObj>
                </mc:Choice>
                <mc:Fallback>
                  <p:oleObj name="Equation" r:id="rId24" imgW="253800" imgH="241200" progId="Equation.DSMT4">
                    <p:embed/>
                    <p:pic>
                      <p:nvPicPr>
                        <p:cNvPr id="3086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1217" y="2942702"/>
                          <a:ext cx="565076" cy="5386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7" name="Object 2"/>
            <p:cNvGraphicFramePr>
              <a:graphicFrameLocks noChangeAspect="1"/>
            </p:cNvGraphicFramePr>
            <p:nvPr/>
          </p:nvGraphicFramePr>
          <p:xfrm>
            <a:off x="5219321" y="3826048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66400" imgH="241200" progId="Equation.DSMT4">
                    <p:embed/>
                  </p:oleObj>
                </mc:Choice>
                <mc:Fallback>
                  <p:oleObj name="Equation" r:id="rId26" imgW="266400" imgH="241200" progId="Equation.DSMT4">
                    <p:embed/>
                    <p:pic>
                      <p:nvPicPr>
                        <p:cNvPr id="3087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9321" y="3826048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8" name="Object 2"/>
            <p:cNvGraphicFramePr>
              <a:graphicFrameLocks noChangeAspect="1"/>
            </p:cNvGraphicFramePr>
            <p:nvPr/>
          </p:nvGraphicFramePr>
          <p:xfrm>
            <a:off x="6286123" y="2776968"/>
            <a:ext cx="266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266400" imgH="241200" progId="Equation.DSMT4">
                    <p:embed/>
                  </p:oleObj>
                </mc:Choice>
                <mc:Fallback>
                  <p:oleObj name="Equation" r:id="rId28" imgW="266400" imgH="241200" progId="Equation.DSMT4">
                    <p:embed/>
                    <p:pic>
                      <p:nvPicPr>
                        <p:cNvPr id="3088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6123" y="2776968"/>
                          <a:ext cx="2667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6" name="Object 21"/>
          <p:cNvGraphicFramePr>
            <a:graphicFrameLocks noChangeAspect="1"/>
          </p:cNvGraphicFramePr>
          <p:nvPr/>
        </p:nvGraphicFramePr>
        <p:xfrm>
          <a:off x="1115616" y="2462039"/>
          <a:ext cx="1306635" cy="60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20560" imgH="241200" progId="Equation.DSMT4">
                  <p:embed/>
                </p:oleObj>
              </mc:Choice>
              <mc:Fallback>
                <p:oleObj name="Equation" r:id="rId29" imgW="520560" imgH="241200" progId="Equation.DSMT4">
                  <p:embed/>
                  <p:pic>
                    <p:nvPicPr>
                      <p:cNvPr id="3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462039"/>
                        <a:ext cx="1306635" cy="606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1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38" name="Object 21"/>
          <p:cNvGraphicFramePr>
            <a:graphicFrameLocks noChangeAspect="1"/>
          </p:cNvGraphicFramePr>
          <p:nvPr/>
        </p:nvGraphicFramePr>
        <p:xfrm>
          <a:off x="4067944" y="2462039"/>
          <a:ext cx="1306635" cy="60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20560" imgH="241200" progId="Equation.DSMT4">
                  <p:embed/>
                </p:oleObj>
              </mc:Choice>
              <mc:Fallback>
                <p:oleObj name="Equation" r:id="rId32" imgW="520560" imgH="241200" progId="Equation.DSMT4">
                  <p:embed/>
                  <p:pic>
                    <p:nvPicPr>
                      <p:cNvPr id="3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462039"/>
                        <a:ext cx="1306635" cy="606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1"/>
          <p:cNvGraphicFramePr>
            <a:graphicFrameLocks noChangeAspect="1"/>
          </p:cNvGraphicFramePr>
          <p:nvPr/>
        </p:nvGraphicFramePr>
        <p:xfrm>
          <a:off x="7081789" y="2420888"/>
          <a:ext cx="1306635" cy="60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20560" imgH="241200" progId="Equation.DSMT4">
                  <p:embed/>
                </p:oleObj>
              </mc:Choice>
              <mc:Fallback>
                <p:oleObj name="Equation" r:id="rId34" imgW="520560" imgH="241200" progId="Equation.DSMT4">
                  <p:embed/>
                  <p:pic>
                    <p:nvPicPr>
                      <p:cNvPr id="3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789" y="2420888"/>
                        <a:ext cx="1306635" cy="606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404664"/>
            <a:ext cx="8712968" cy="2232248"/>
          </a:xfrm>
        </p:spPr>
        <p:txBody>
          <a:bodyPr>
            <a:normAutofit/>
          </a:bodyPr>
          <a:lstStyle/>
          <a:p>
            <a:r>
              <a:rPr lang="en-CA" dirty="0"/>
              <a:t>When one side of a special triangle is given, the lengths of the other two sides can be found without calculations</a:t>
            </a:r>
          </a:p>
          <a:p>
            <a:r>
              <a:rPr lang="en-CA" dirty="0"/>
              <a:t>Simply use the ratios of the triangle to find the lengths</a:t>
            </a:r>
          </a:p>
          <a:p>
            <a:pPr marL="0" indent="0">
              <a:buNone/>
            </a:pPr>
            <a:br>
              <a:rPr lang="en-CA" sz="1200" dirty="0"/>
            </a:br>
            <a:r>
              <a:rPr lang="en-CA" dirty="0"/>
              <a:t>Ex: Find the lengths of the missing sides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 flipH="1">
            <a:off x="617538" y="2492325"/>
            <a:ext cx="1008062" cy="143986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688975" y="3690888"/>
          <a:ext cx="279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9360" imgH="241200" progId="Equation.DSMT4">
                  <p:embed/>
                </p:oleObj>
              </mc:Choice>
              <mc:Fallback>
                <p:oleObj name="Equation" r:id="rId3" imgW="279360" imgH="241200" progId="Equation.DSMT4">
                  <p:embed/>
                  <p:pic>
                    <p:nvPicPr>
                      <p:cNvPr id="2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3690888"/>
                        <a:ext cx="2794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9"/>
          <p:cNvGraphicFramePr>
            <a:graphicFrameLocks noChangeAspect="1"/>
          </p:cNvGraphicFramePr>
          <p:nvPr/>
        </p:nvGraphicFramePr>
        <p:xfrm>
          <a:off x="1295400" y="3644850"/>
          <a:ext cx="330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279360" progId="Equation.DSMT4">
                  <p:embed/>
                </p:oleObj>
              </mc:Choice>
              <mc:Fallback>
                <p:oleObj name="Equation" r:id="rId5" imgW="330120" imgH="279360" progId="Equation.DSMT4">
                  <p:embed/>
                  <p:pic>
                    <p:nvPicPr>
                      <p:cNvPr id="3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44850"/>
                        <a:ext cx="330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4"/>
          <p:cNvGraphicFramePr>
            <a:graphicFrameLocks noChangeAspect="1"/>
          </p:cNvGraphicFramePr>
          <p:nvPr/>
        </p:nvGraphicFramePr>
        <p:xfrm>
          <a:off x="1725613" y="3095575"/>
          <a:ext cx="254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3800" imgH="266400" progId="Equation.DSMT4">
                  <p:embed/>
                </p:oleObj>
              </mc:Choice>
              <mc:Fallback>
                <p:oleObj name="Equation" r:id="rId7" imgW="253800" imgH="266400" progId="Equation.DSMT4">
                  <p:embed/>
                  <p:pic>
                    <p:nvPicPr>
                      <p:cNvPr id="3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3095575"/>
                        <a:ext cx="2540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5"/>
          <p:cNvGraphicFramePr>
            <a:graphicFrameLocks noChangeAspect="1"/>
          </p:cNvGraphicFramePr>
          <p:nvPr/>
        </p:nvGraphicFramePr>
        <p:xfrm>
          <a:off x="690563" y="2997150"/>
          <a:ext cx="292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1960" imgH="355320" progId="Equation.DSMT4">
                  <p:embed/>
                </p:oleObj>
              </mc:Choice>
              <mc:Fallback>
                <p:oleObj name="Equation" r:id="rId9" imgW="291960" imgH="355320" progId="Equation.DSMT4">
                  <p:embed/>
                  <p:pic>
                    <p:nvPicPr>
                      <p:cNvPr id="3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997150"/>
                        <a:ext cx="292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6"/>
          <p:cNvGraphicFramePr>
            <a:graphicFrameLocks noChangeAspect="1"/>
          </p:cNvGraphicFramePr>
          <p:nvPr/>
        </p:nvGraphicFramePr>
        <p:xfrm>
          <a:off x="690563" y="4005213"/>
          <a:ext cx="8636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04840" imgH="380880" progId="Equation.DSMT4">
                  <p:embed/>
                </p:oleObj>
              </mc:Choice>
              <mc:Fallback>
                <p:oleObj name="Equation" r:id="rId11" imgW="1104840" imgH="380880" progId="Equation.DSMT4">
                  <p:embed/>
                  <p:pic>
                    <p:nvPicPr>
                      <p:cNvPr id="3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4005213"/>
                        <a:ext cx="86360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2411413" y="2420888"/>
            <a:ext cx="223259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Correspond the sides with the special triangle</a:t>
            </a:r>
          </a:p>
        </p:txBody>
      </p:sp>
      <p:graphicFrame>
        <p:nvGraphicFramePr>
          <p:cNvPr id="36" name="Object 18"/>
          <p:cNvGraphicFramePr>
            <a:graphicFrameLocks noChangeAspect="1"/>
          </p:cNvGraphicFramePr>
          <p:nvPr/>
        </p:nvGraphicFramePr>
        <p:xfrm>
          <a:off x="107504" y="4822775"/>
          <a:ext cx="1173163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511280" imgH="2286000" progId="Equation.DSMT4">
                  <p:embed/>
                </p:oleObj>
              </mc:Choice>
              <mc:Fallback>
                <p:oleObj name="Equation" r:id="rId13" imgW="1511280" imgH="2286000" progId="Equation.DSMT4">
                  <p:embed/>
                  <p:pic>
                    <p:nvPicPr>
                      <p:cNvPr id="3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822775"/>
                        <a:ext cx="1173163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9"/>
          <p:cNvGraphicFramePr>
            <a:graphicFrameLocks noChangeAspect="1"/>
          </p:cNvGraphicFramePr>
          <p:nvPr/>
        </p:nvGraphicFramePr>
        <p:xfrm>
          <a:off x="1436242" y="6308675"/>
          <a:ext cx="254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53800" imgH="266400" progId="Equation.DSMT4">
                  <p:embed/>
                </p:oleObj>
              </mc:Choice>
              <mc:Fallback>
                <p:oleObj name="Equation" r:id="rId15" imgW="253800" imgH="266400" progId="Equation.DSMT4">
                  <p:embed/>
                  <p:pic>
                    <p:nvPicPr>
                      <p:cNvPr id="3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242" y="6308675"/>
                        <a:ext cx="2540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0"/>
          <p:cNvGraphicFramePr>
            <a:graphicFrameLocks noChangeAspect="1"/>
          </p:cNvGraphicFramePr>
          <p:nvPr/>
        </p:nvGraphicFramePr>
        <p:xfrm>
          <a:off x="1474342" y="5587950"/>
          <a:ext cx="292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1960" imgH="355320" progId="Equation.DSMT4">
                  <p:embed/>
                </p:oleObj>
              </mc:Choice>
              <mc:Fallback>
                <p:oleObj name="Equation" r:id="rId16" imgW="291960" imgH="355320" progId="Equation.DSMT4">
                  <p:embed/>
                  <p:pic>
                    <p:nvPicPr>
                      <p:cNvPr id="3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342" y="5587950"/>
                        <a:ext cx="292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1"/>
          <p:cNvGraphicFramePr>
            <a:graphicFrameLocks noChangeAspect="1"/>
          </p:cNvGraphicFramePr>
          <p:nvPr/>
        </p:nvGraphicFramePr>
        <p:xfrm>
          <a:off x="1548954" y="4797375"/>
          <a:ext cx="8636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04840" imgH="380880" progId="Equation.DSMT4">
                  <p:embed/>
                </p:oleObj>
              </mc:Choice>
              <mc:Fallback>
                <p:oleObj name="Equation" r:id="rId17" imgW="1104840" imgH="380880" progId="Equation.DSMT4">
                  <p:embed/>
                  <p:pic>
                    <p:nvPicPr>
                      <p:cNvPr id="3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8954" y="4797375"/>
                        <a:ext cx="86360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2555875" y="3717032"/>
            <a:ext cx="1440061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Find “k”</a:t>
            </a:r>
          </a:p>
        </p:txBody>
      </p:sp>
      <p:graphicFrame>
        <p:nvGraphicFramePr>
          <p:cNvPr id="41" name="Object 23"/>
          <p:cNvGraphicFramePr>
            <a:graphicFrameLocks noChangeAspect="1"/>
          </p:cNvGraphicFramePr>
          <p:nvPr/>
        </p:nvGraphicFramePr>
        <p:xfrm>
          <a:off x="2464942" y="4797375"/>
          <a:ext cx="146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60160" imgH="317160" progId="Equation.DSMT4">
                  <p:embed/>
                </p:oleObj>
              </mc:Choice>
              <mc:Fallback>
                <p:oleObj name="Equation" r:id="rId18" imgW="1460160" imgH="317160" progId="Equation.DSMT4">
                  <p:embed/>
                  <p:pic>
                    <p:nvPicPr>
                      <p:cNvPr id="4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942" y="4797375"/>
                        <a:ext cx="1460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24"/>
          <p:cNvGraphicFramePr>
            <a:graphicFrameLocks noChangeAspect="1"/>
          </p:cNvGraphicFramePr>
          <p:nvPr/>
        </p:nvGraphicFramePr>
        <p:xfrm>
          <a:off x="1836292" y="5557788"/>
          <a:ext cx="1231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231560" imgH="317160" progId="Equation.DSMT4">
                  <p:embed/>
                </p:oleObj>
              </mc:Choice>
              <mc:Fallback>
                <p:oleObj name="Equation" r:id="rId20" imgW="1231560" imgH="317160" progId="Equation.DSMT4">
                  <p:embed/>
                  <p:pic>
                    <p:nvPicPr>
                      <p:cNvPr id="4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292" y="5557788"/>
                        <a:ext cx="1231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25"/>
          <p:cNvGraphicFramePr>
            <a:graphicFrameLocks noChangeAspect="1"/>
          </p:cNvGraphicFramePr>
          <p:nvPr/>
        </p:nvGraphicFramePr>
        <p:xfrm>
          <a:off x="1693417" y="6153100"/>
          <a:ext cx="1473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473120" imgH="444240" progId="Equation.DSMT4">
                  <p:embed/>
                </p:oleObj>
              </mc:Choice>
              <mc:Fallback>
                <p:oleObj name="Equation" r:id="rId22" imgW="1473120" imgH="444240" progId="Equation.DSMT4">
                  <p:embed/>
                  <p:pic>
                    <p:nvPicPr>
                      <p:cNvPr id="4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417" y="6153100"/>
                        <a:ext cx="1473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6"/>
          <p:cNvGraphicFramePr>
            <a:graphicFrameLocks noChangeAspect="1"/>
          </p:cNvGraphicFramePr>
          <p:nvPr/>
        </p:nvGraphicFramePr>
        <p:xfrm>
          <a:off x="3206304" y="5557788"/>
          <a:ext cx="901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01440" imgH="317160" progId="Equation.DSMT4">
                  <p:embed/>
                </p:oleObj>
              </mc:Choice>
              <mc:Fallback>
                <p:oleObj name="Equation" r:id="rId24" imgW="901440" imgH="317160" progId="Equation.DSMT4">
                  <p:embed/>
                  <p:pic>
                    <p:nvPicPr>
                      <p:cNvPr id="4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304" y="5557788"/>
                        <a:ext cx="901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7"/>
          <p:cNvGraphicFramePr>
            <a:graphicFrameLocks noChangeAspect="1"/>
          </p:cNvGraphicFramePr>
          <p:nvPr/>
        </p:nvGraphicFramePr>
        <p:xfrm>
          <a:off x="3176142" y="6164213"/>
          <a:ext cx="1181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180800" imgH="444240" progId="Equation.DSMT4">
                  <p:embed/>
                </p:oleObj>
              </mc:Choice>
              <mc:Fallback>
                <p:oleObj name="Equation" r:id="rId26" imgW="1180800" imgH="444240" progId="Equation.DSMT4">
                  <p:embed/>
                  <p:pic>
                    <p:nvPicPr>
                      <p:cNvPr id="4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142" y="6164213"/>
                        <a:ext cx="1181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AutoShape 8"/>
          <p:cNvSpPr>
            <a:spLocks noChangeArrowheads="1"/>
          </p:cNvSpPr>
          <p:nvPr/>
        </p:nvSpPr>
        <p:spPr bwMode="auto">
          <a:xfrm flipH="1">
            <a:off x="5075238" y="2708225"/>
            <a:ext cx="1368425" cy="1222375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7" name="Object 9"/>
          <p:cNvGraphicFramePr>
            <a:graphicFrameLocks noChangeAspect="1"/>
          </p:cNvGraphicFramePr>
          <p:nvPr/>
        </p:nvGraphicFramePr>
        <p:xfrm>
          <a:off x="5229225" y="3690888"/>
          <a:ext cx="279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79360" imgH="241200" progId="Equation.DSMT4">
                  <p:embed/>
                </p:oleObj>
              </mc:Choice>
              <mc:Fallback>
                <p:oleObj name="Equation" r:id="rId28" imgW="279360" imgH="241200" progId="Equation.DSMT4">
                  <p:embed/>
                  <p:pic>
                    <p:nvPicPr>
                      <p:cNvPr id="4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225" y="3690888"/>
                        <a:ext cx="2794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10"/>
          <p:cNvGraphicFramePr>
            <a:graphicFrameLocks noChangeAspect="1"/>
          </p:cNvGraphicFramePr>
          <p:nvPr/>
        </p:nvGraphicFramePr>
        <p:xfrm>
          <a:off x="6156176" y="2899668"/>
          <a:ext cx="279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79360" imgH="241200" progId="Equation.DSMT4">
                  <p:embed/>
                </p:oleObj>
              </mc:Choice>
              <mc:Fallback>
                <p:oleObj name="Equation" r:id="rId30" imgW="279360" imgH="241200" progId="Equation.DSMT4">
                  <p:embed/>
                  <p:pic>
                    <p:nvPicPr>
                      <p:cNvPr id="4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899668"/>
                        <a:ext cx="2794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6"/>
          <p:cNvGraphicFramePr>
            <a:graphicFrameLocks noChangeAspect="1"/>
          </p:cNvGraphicFramePr>
          <p:nvPr/>
        </p:nvGraphicFramePr>
        <p:xfrm>
          <a:off x="4563617" y="4822775"/>
          <a:ext cx="1192212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536480" imgH="2286000" progId="Equation.DSMT4">
                  <p:embed/>
                </p:oleObj>
              </mc:Choice>
              <mc:Fallback>
                <p:oleObj name="Equation" r:id="rId32" imgW="1536480" imgH="2286000" progId="Equation.DSMT4">
                  <p:embed/>
                  <p:pic>
                    <p:nvPicPr>
                      <p:cNvPr id="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617" y="4822775"/>
                        <a:ext cx="1192212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7"/>
          <p:cNvGraphicFramePr>
            <a:graphicFrameLocks noChangeAspect="1"/>
          </p:cNvGraphicFramePr>
          <p:nvPr/>
        </p:nvGraphicFramePr>
        <p:xfrm>
          <a:off x="5863779" y="6308675"/>
          <a:ext cx="330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330120" imgH="266400" progId="Equation.DSMT4">
                  <p:embed/>
                </p:oleObj>
              </mc:Choice>
              <mc:Fallback>
                <p:oleObj name="Equation" r:id="rId34" imgW="330120" imgH="266400" progId="Equation.DSMT4">
                  <p:embed/>
                  <p:pic>
                    <p:nvPicPr>
                      <p:cNvPr id="5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3779" y="6308675"/>
                        <a:ext cx="330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28"/>
          <p:cNvGraphicFramePr>
            <a:graphicFrameLocks noChangeAspect="1"/>
          </p:cNvGraphicFramePr>
          <p:nvPr/>
        </p:nvGraphicFramePr>
        <p:xfrm>
          <a:off x="5868542" y="5445075"/>
          <a:ext cx="3317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41200" imgH="253800" progId="Equation.DSMT4">
                  <p:embed/>
                </p:oleObj>
              </mc:Choice>
              <mc:Fallback>
                <p:oleObj name="Equation" r:id="rId36" imgW="241200" imgH="253800" progId="Equation.DSMT4">
                  <p:embed/>
                  <p:pic>
                    <p:nvPicPr>
                      <p:cNvPr id="5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542" y="5445075"/>
                        <a:ext cx="331787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29"/>
          <p:cNvGraphicFramePr>
            <a:graphicFrameLocks noChangeAspect="1"/>
          </p:cNvGraphicFramePr>
          <p:nvPr/>
        </p:nvGraphicFramePr>
        <p:xfrm>
          <a:off x="5797104" y="4733875"/>
          <a:ext cx="6477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812520" imgH="533160" progId="Equation.DSMT4">
                  <p:embed/>
                </p:oleObj>
              </mc:Choice>
              <mc:Fallback>
                <p:oleObj name="Equation" r:id="rId38" imgW="812520" imgH="533160" progId="Equation.DSMT4">
                  <p:embed/>
                  <p:pic>
                    <p:nvPicPr>
                      <p:cNvPr id="5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104" y="4733875"/>
                        <a:ext cx="6477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0"/>
          <p:cNvGraphicFramePr>
            <a:graphicFrameLocks noChangeAspect="1"/>
          </p:cNvGraphicFramePr>
          <p:nvPr/>
        </p:nvGraphicFramePr>
        <p:xfrm>
          <a:off x="6589267" y="4711650"/>
          <a:ext cx="165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650960" imgH="444240" progId="Equation.DSMT4">
                  <p:embed/>
                </p:oleObj>
              </mc:Choice>
              <mc:Fallback>
                <p:oleObj name="Equation" r:id="rId40" imgW="1650960" imgH="444240" progId="Equation.DSMT4">
                  <p:embed/>
                  <p:pic>
                    <p:nvPicPr>
                      <p:cNvPr id="5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267" y="4711650"/>
                        <a:ext cx="1651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31"/>
          <p:cNvGraphicFramePr>
            <a:graphicFrameLocks noChangeAspect="1"/>
          </p:cNvGraphicFramePr>
          <p:nvPr/>
        </p:nvGraphicFramePr>
        <p:xfrm>
          <a:off x="6500367" y="5360938"/>
          <a:ext cx="952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952200" imgH="444240" progId="Equation.DSMT4">
                  <p:embed/>
                </p:oleObj>
              </mc:Choice>
              <mc:Fallback>
                <p:oleObj name="Equation" r:id="rId42" imgW="952200" imgH="444240" progId="Equation.DSMT4">
                  <p:embed/>
                  <p:pic>
                    <p:nvPicPr>
                      <p:cNvPr id="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367" y="5360938"/>
                        <a:ext cx="952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32"/>
          <p:cNvGraphicFramePr>
            <a:graphicFrameLocks noChangeAspect="1"/>
          </p:cNvGraphicFramePr>
          <p:nvPr/>
        </p:nvGraphicFramePr>
        <p:xfrm>
          <a:off x="6195567" y="6153100"/>
          <a:ext cx="1689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688760" imgH="444240" progId="Equation.DSMT4">
                  <p:embed/>
                </p:oleObj>
              </mc:Choice>
              <mc:Fallback>
                <p:oleObj name="Equation" r:id="rId44" imgW="1688760" imgH="444240" progId="Equation.DSMT4">
                  <p:embed/>
                  <p:pic>
                    <p:nvPicPr>
                      <p:cNvPr id="5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5567" y="6153100"/>
                        <a:ext cx="1689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34"/>
          <p:cNvGraphicFramePr>
            <a:graphicFrameLocks noChangeAspect="1"/>
          </p:cNvGraphicFramePr>
          <p:nvPr/>
        </p:nvGraphicFramePr>
        <p:xfrm>
          <a:off x="7944846" y="6165304"/>
          <a:ext cx="724046" cy="445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495000" imgH="304560" progId="Equation.DSMT4">
                  <p:embed/>
                </p:oleObj>
              </mc:Choice>
              <mc:Fallback>
                <p:oleObj name="Equation" r:id="rId46" imgW="495000" imgH="304560" progId="Equation.DSMT4">
                  <p:embed/>
                  <p:pic>
                    <p:nvPicPr>
                      <p:cNvPr id="57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4846" y="6165304"/>
                        <a:ext cx="724046" cy="445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5"/>
          <p:cNvGraphicFramePr>
            <a:graphicFrameLocks noChangeAspect="1"/>
          </p:cNvGraphicFramePr>
          <p:nvPr/>
        </p:nvGraphicFramePr>
        <p:xfrm>
          <a:off x="5407025" y="3932188"/>
          <a:ext cx="6778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660240" imgH="444240" progId="Equation.DSMT4">
                  <p:embed/>
                </p:oleObj>
              </mc:Choice>
              <mc:Fallback>
                <p:oleObj name="Equation" r:id="rId48" imgW="660240" imgH="444240" progId="Equation.DSMT4">
                  <p:embed/>
                  <p:pic>
                    <p:nvPicPr>
                      <p:cNvPr id="58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3932188"/>
                        <a:ext cx="6778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36"/>
          <p:cNvGraphicFramePr>
            <a:graphicFrameLocks noChangeAspect="1"/>
          </p:cNvGraphicFramePr>
          <p:nvPr/>
        </p:nvGraphicFramePr>
        <p:xfrm>
          <a:off x="6516688" y="3284488"/>
          <a:ext cx="2714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203040" imgH="215640" progId="Equation.DSMT4">
                  <p:embed/>
                </p:oleObj>
              </mc:Choice>
              <mc:Fallback>
                <p:oleObj name="Equation" r:id="rId50" imgW="203040" imgH="215640" progId="Equation.DSMT4">
                  <p:embed/>
                  <p:pic>
                    <p:nvPicPr>
                      <p:cNvPr id="59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284488"/>
                        <a:ext cx="2714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37"/>
          <p:cNvGraphicFramePr>
            <a:graphicFrameLocks noChangeAspect="1"/>
          </p:cNvGraphicFramePr>
          <p:nvPr/>
        </p:nvGraphicFramePr>
        <p:xfrm>
          <a:off x="5364163" y="3140025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79360" imgH="228600" progId="Equation.DSMT4">
                  <p:embed/>
                </p:oleObj>
              </mc:Choice>
              <mc:Fallback>
                <p:oleObj name="Equation" r:id="rId52" imgW="279360" imgH="228600" progId="Equation.DSMT4">
                  <p:embed/>
                  <p:pic>
                    <p:nvPicPr>
                      <p:cNvPr id="6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140025"/>
                        <a:ext cx="279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68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5" grpId="0"/>
      <p:bldP spid="40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79595" y="908720"/>
            <a:ext cx="1944135" cy="1800200"/>
            <a:chOff x="778" y="1075"/>
            <a:chExt cx="1838" cy="1824"/>
          </a:xfrm>
          <a:solidFill>
            <a:schemeClr val="accent2">
              <a:lumMod val="20000"/>
              <a:lumOff val="80000"/>
            </a:schemeClr>
          </a:solidFill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054" y="1075"/>
              <a:ext cx="1562" cy="1533"/>
              <a:chOff x="3713" y="2538"/>
              <a:chExt cx="1562" cy="1533"/>
            </a:xfrm>
            <a:grpFill/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3725" y="2538"/>
                <a:ext cx="1550" cy="1533"/>
                <a:chOff x="604" y="1700"/>
                <a:chExt cx="1811" cy="1821"/>
              </a:xfrm>
              <a:grpFill/>
            </p:grpSpPr>
            <p:sp>
              <p:nvSpPr>
                <p:cNvPr id="9222" name="AutoShape 6"/>
                <p:cNvSpPr>
                  <a:spLocks noChangeArrowheads="1"/>
                </p:cNvSpPr>
                <p:nvPr/>
              </p:nvSpPr>
              <p:spPr bwMode="auto">
                <a:xfrm>
                  <a:off x="613" y="1700"/>
                  <a:ext cx="1802" cy="1821"/>
                </a:xfrm>
                <a:prstGeom prst="rtTriangle">
                  <a:avLst/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23" name="Line 7"/>
                <p:cNvSpPr>
                  <a:spLocks noChangeShapeType="1"/>
                </p:cNvSpPr>
                <p:nvPr/>
              </p:nvSpPr>
              <p:spPr bwMode="auto">
                <a:xfrm>
                  <a:off x="604" y="3298"/>
                  <a:ext cx="288" cy="0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24" name="Line 8"/>
                <p:cNvSpPr>
                  <a:spLocks noChangeShapeType="1"/>
                </p:cNvSpPr>
                <p:nvPr/>
              </p:nvSpPr>
              <p:spPr bwMode="auto">
                <a:xfrm>
                  <a:off x="892" y="3298"/>
                  <a:ext cx="0" cy="223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2" name="Group 9"/>
              <p:cNvGrpSpPr>
                <a:grpSpLocks/>
              </p:cNvGrpSpPr>
              <p:nvPr/>
            </p:nvGrpSpPr>
            <p:grpSpPr bwMode="auto">
              <a:xfrm>
                <a:off x="3713" y="2816"/>
                <a:ext cx="1285" cy="1195"/>
                <a:chOff x="621" y="2012"/>
                <a:chExt cx="1576" cy="1495"/>
              </a:xfrm>
              <a:grpFill/>
            </p:grpSpPr>
            <p:sp>
              <p:nvSpPr>
                <p:cNvPr id="922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21" y="2012"/>
                  <a:ext cx="412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CA" dirty="0">
                      <a:latin typeface="Arial" charset="0"/>
                    </a:rPr>
                    <a:t>45°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  <p:sp>
              <p:nvSpPr>
                <p:cNvPr id="922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784" y="3216"/>
                  <a:ext cx="41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CA" dirty="0">
                      <a:latin typeface="Arial" charset="0"/>
                    </a:rPr>
                    <a:t>45°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</p:grpSp>
        </p:grpSp>
        <p:sp>
          <p:nvSpPr>
            <p:cNvPr id="9236" name="Text Box 20"/>
            <p:cNvSpPr txBox="1">
              <a:spLocks noChangeArrowheads="1"/>
            </p:cNvSpPr>
            <p:nvPr/>
          </p:nvSpPr>
          <p:spPr bwMode="auto">
            <a:xfrm>
              <a:off x="1726" y="2611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5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1770" y="144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r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778" y="174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q</a:t>
              </a:r>
              <a:endParaRPr lang="en-US" sz="2400" dirty="0">
                <a:latin typeface="Arial" charset="0"/>
              </a:endParaRPr>
            </a:p>
          </p:txBody>
        </p:sp>
      </p:grpSp>
      <p:grpSp>
        <p:nvGrpSpPr>
          <p:cNvPr id="13" name="Group 28"/>
          <p:cNvGrpSpPr>
            <a:grpSpLocks/>
          </p:cNvGrpSpPr>
          <p:nvPr/>
        </p:nvGrpSpPr>
        <p:grpSpPr bwMode="auto">
          <a:xfrm>
            <a:off x="4284007" y="908720"/>
            <a:ext cx="2016184" cy="1709385"/>
            <a:chOff x="3284" y="1066"/>
            <a:chExt cx="1877" cy="1533"/>
          </a:xfrm>
          <a:solidFill>
            <a:schemeClr val="accent2">
              <a:lumMod val="20000"/>
              <a:lumOff val="80000"/>
            </a:schemeClr>
          </a:solidFill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3551" y="1066"/>
              <a:ext cx="1610" cy="1533"/>
              <a:chOff x="3665" y="2538"/>
              <a:chExt cx="1610" cy="1533"/>
            </a:xfrm>
            <a:grpFill/>
          </p:grpSpPr>
          <p:grpSp>
            <p:nvGrpSpPr>
              <p:cNvPr id="15" name="Group 13"/>
              <p:cNvGrpSpPr>
                <a:grpSpLocks/>
              </p:cNvGrpSpPr>
              <p:nvPr/>
            </p:nvGrpSpPr>
            <p:grpSpPr bwMode="auto">
              <a:xfrm>
                <a:off x="3725" y="2538"/>
                <a:ext cx="1550" cy="1533"/>
                <a:chOff x="604" y="1700"/>
                <a:chExt cx="1811" cy="1821"/>
              </a:xfrm>
              <a:grpFill/>
            </p:grpSpPr>
            <p:sp>
              <p:nvSpPr>
                <p:cNvPr id="9230" name="AutoShape 14"/>
                <p:cNvSpPr>
                  <a:spLocks noChangeArrowheads="1"/>
                </p:cNvSpPr>
                <p:nvPr/>
              </p:nvSpPr>
              <p:spPr bwMode="auto">
                <a:xfrm>
                  <a:off x="613" y="1700"/>
                  <a:ext cx="1802" cy="1821"/>
                </a:xfrm>
                <a:prstGeom prst="rtTriangle">
                  <a:avLst/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31" name="Line 15"/>
                <p:cNvSpPr>
                  <a:spLocks noChangeShapeType="1"/>
                </p:cNvSpPr>
                <p:nvPr/>
              </p:nvSpPr>
              <p:spPr bwMode="auto">
                <a:xfrm>
                  <a:off x="604" y="3298"/>
                  <a:ext cx="288" cy="0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9232" name="Line 16"/>
                <p:cNvSpPr>
                  <a:spLocks noChangeShapeType="1"/>
                </p:cNvSpPr>
                <p:nvPr/>
              </p:nvSpPr>
              <p:spPr bwMode="auto">
                <a:xfrm>
                  <a:off x="892" y="3298"/>
                  <a:ext cx="0" cy="223"/>
                </a:xfrm>
                <a:prstGeom prst="line">
                  <a:avLst/>
                </a:prstGeom>
                <a:grp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6" name="Group 17"/>
              <p:cNvGrpSpPr>
                <a:grpSpLocks/>
              </p:cNvGrpSpPr>
              <p:nvPr/>
            </p:nvGrpSpPr>
            <p:grpSpPr bwMode="auto">
              <a:xfrm>
                <a:off x="3665" y="2822"/>
                <a:ext cx="1344" cy="1200"/>
                <a:chOff x="560" y="2020"/>
                <a:chExt cx="1650" cy="1504"/>
              </a:xfrm>
              <a:grpFill/>
            </p:grpSpPr>
            <p:sp>
              <p:nvSpPr>
                <p:cNvPr id="92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60" y="2020"/>
                  <a:ext cx="41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CA" dirty="0">
                      <a:latin typeface="Arial" charset="0"/>
                    </a:rPr>
                    <a:t>45°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  <p:sp>
              <p:nvSpPr>
                <p:cNvPr id="923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797" y="3233"/>
                  <a:ext cx="41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CA" dirty="0">
                      <a:latin typeface="Arial" charset="0"/>
                    </a:rPr>
                    <a:t>45°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</p:grpSp>
        </p:grp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3284" y="1776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m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4290" y="151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n</a:t>
              </a:r>
              <a:endParaRPr lang="en-US" sz="2400" dirty="0">
                <a:latin typeface="Arial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555776" y="1124744"/>
          <a:ext cx="736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380880" progId="Equation.DSMT4">
                  <p:embed/>
                </p:oleObj>
              </mc:Choice>
              <mc:Fallback>
                <p:oleObj name="Equation" r:id="rId3" imgW="736560" imgH="3808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124744"/>
                        <a:ext cx="736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95451" y="1812132"/>
          <a:ext cx="1447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47560" imgH="444240" progId="Equation.DSMT4">
                  <p:embed/>
                </p:oleObj>
              </mc:Choice>
              <mc:Fallback>
                <p:oleObj name="Equation" r:id="rId5" imgW="1447560" imgH="4442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451" y="1812132"/>
                        <a:ext cx="1447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681440" y="1039391"/>
          <a:ext cx="125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57120" imgH="444240" progId="Equation.DSMT4">
                  <p:embed/>
                </p:oleObj>
              </mc:Choice>
              <mc:Fallback>
                <p:oleObj name="Equation" r:id="rId7" imgW="1257120" imgH="444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1440" y="1039391"/>
                        <a:ext cx="1257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732240" y="1772816"/>
          <a:ext cx="191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17360" imgH="444240" progId="Equation.DSMT4">
                  <p:embed/>
                </p:oleObj>
              </mc:Choice>
              <mc:Fallback>
                <p:oleObj name="Equation" r:id="rId9" imgW="1917360" imgH="4442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772816"/>
                        <a:ext cx="1917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44688" y="2399507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27000" imgH="444240" progId="Equation.DSMT4">
                  <p:embed/>
                </p:oleObj>
              </mc:Choice>
              <mc:Fallback>
                <p:oleObj name="Equation" r:id="rId11" imgW="927000" imgH="4442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688" y="2399507"/>
                        <a:ext cx="927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743353" y="2453854"/>
          <a:ext cx="1193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93760" imgH="317160" progId="Equation.DSMT4">
                  <p:embed/>
                </p:oleObj>
              </mc:Choice>
              <mc:Fallback>
                <p:oleObj name="Equation" r:id="rId13" imgW="1193760" imgH="3171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353" y="2453854"/>
                        <a:ext cx="1193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999065" y="2447504"/>
          <a:ext cx="63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34680" imgH="317160" progId="Equation.DSMT4">
                  <p:embed/>
                </p:oleObj>
              </mc:Choice>
              <mc:Fallback>
                <p:oleObj name="Equation" r:id="rId15" imgW="634680" imgH="31716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065" y="2447504"/>
                        <a:ext cx="635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itle 9"/>
          <p:cNvSpPr>
            <a:spLocks noGrp="1"/>
          </p:cNvSpPr>
          <p:nvPr>
            <p:ph type="title"/>
          </p:nvPr>
        </p:nvSpPr>
        <p:spPr>
          <a:xfrm>
            <a:off x="107504" y="44624"/>
            <a:ext cx="8496944" cy="850106"/>
          </a:xfrm>
        </p:spPr>
        <p:txBody>
          <a:bodyPr>
            <a:normAutofit fontScale="90000"/>
          </a:bodyPr>
          <a:lstStyle/>
          <a:p>
            <a:pPr algn="l"/>
            <a:r>
              <a:rPr lang="en-CA" sz="2800" dirty="0"/>
              <a:t>Practice: Use the special triangles to determine the lengths of the unknown sides</a:t>
            </a:r>
          </a:p>
        </p:txBody>
      </p:sp>
      <p:grpSp>
        <p:nvGrpSpPr>
          <p:cNvPr id="33" name="Group 27"/>
          <p:cNvGrpSpPr>
            <a:grpSpLocks/>
          </p:cNvGrpSpPr>
          <p:nvPr/>
        </p:nvGrpSpPr>
        <p:grpSpPr bwMode="auto">
          <a:xfrm>
            <a:off x="4283968" y="3648794"/>
            <a:ext cx="1798390" cy="2300486"/>
            <a:chOff x="3450" y="1073"/>
            <a:chExt cx="1405" cy="1812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34" name="Group 19"/>
            <p:cNvGrpSpPr>
              <a:grpSpLocks/>
            </p:cNvGrpSpPr>
            <p:nvPr/>
          </p:nvGrpSpPr>
          <p:grpSpPr bwMode="auto">
            <a:xfrm>
              <a:off x="3724" y="1073"/>
              <a:ext cx="1131" cy="1596"/>
              <a:chOff x="3724" y="1253"/>
              <a:chExt cx="1131" cy="1596"/>
            </a:xfrm>
            <a:grpFill/>
          </p:grpSpPr>
          <p:grpSp>
            <p:nvGrpSpPr>
              <p:cNvPr id="38" name="Group 4"/>
              <p:cNvGrpSpPr>
                <a:grpSpLocks/>
              </p:cNvGrpSpPr>
              <p:nvPr/>
            </p:nvGrpSpPr>
            <p:grpSpPr bwMode="auto">
              <a:xfrm>
                <a:off x="3783" y="1253"/>
                <a:ext cx="1072" cy="1536"/>
                <a:chOff x="3488" y="2176"/>
                <a:chExt cx="1072" cy="1536"/>
              </a:xfrm>
              <a:grpFill/>
            </p:grpSpPr>
            <p:sp>
              <p:nvSpPr>
                <p:cNvPr id="42" name="AutoShape 5"/>
                <p:cNvSpPr>
                  <a:spLocks noChangeArrowheads="1"/>
                </p:cNvSpPr>
                <p:nvPr/>
              </p:nvSpPr>
              <p:spPr bwMode="auto">
                <a:xfrm>
                  <a:off x="3488" y="2176"/>
                  <a:ext cx="1072" cy="1536"/>
                </a:xfrm>
                <a:prstGeom prst="rtTriangle">
                  <a:avLst/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43" name="Line 6"/>
                <p:cNvSpPr>
                  <a:spLocks noChangeShapeType="1"/>
                </p:cNvSpPr>
                <p:nvPr/>
              </p:nvSpPr>
              <p:spPr bwMode="auto">
                <a:xfrm>
                  <a:off x="3488" y="3516"/>
                  <a:ext cx="208" cy="4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7"/>
                <p:cNvSpPr>
                  <a:spLocks noChangeShapeType="1"/>
                </p:cNvSpPr>
                <p:nvPr/>
              </p:nvSpPr>
              <p:spPr bwMode="auto">
                <a:xfrm>
                  <a:off x="3704" y="3520"/>
                  <a:ext cx="0" cy="184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9" name="Group 12"/>
              <p:cNvGrpSpPr>
                <a:grpSpLocks/>
              </p:cNvGrpSpPr>
              <p:nvPr/>
            </p:nvGrpSpPr>
            <p:grpSpPr bwMode="auto">
              <a:xfrm>
                <a:off x="3724" y="1586"/>
                <a:ext cx="1103" cy="1263"/>
                <a:chOff x="3305" y="2639"/>
                <a:chExt cx="1103" cy="1263"/>
              </a:xfrm>
              <a:grpFill/>
            </p:grpSpPr>
            <p:sp>
              <p:nvSpPr>
                <p:cNvPr id="4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931" y="3611"/>
                  <a:ext cx="477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CA" dirty="0">
                      <a:latin typeface="Arial" charset="0"/>
                    </a:rPr>
                    <a:t>60°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  <p:sp>
              <p:nvSpPr>
                <p:cNvPr id="4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05" y="2639"/>
                  <a:ext cx="514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CA" dirty="0">
                      <a:latin typeface="Arial" charset="0"/>
                    </a:rPr>
                    <a:t>30°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</p:grpSp>
        </p:grp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4196" y="259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s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36" name="Text Box 22"/>
            <p:cNvSpPr txBox="1">
              <a:spLocks noChangeArrowheads="1"/>
            </p:cNvSpPr>
            <p:nvPr/>
          </p:nvSpPr>
          <p:spPr bwMode="auto">
            <a:xfrm>
              <a:off x="4374" y="166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>
                  <a:latin typeface="Arial" charset="0"/>
                </a:rPr>
                <a:t>t</a:t>
              </a:r>
              <a:endParaRPr lang="en-US" sz="2400">
                <a:latin typeface="Arial" charset="0"/>
              </a:endParaRPr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3450" y="1852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10</a:t>
              </a:r>
              <a:endParaRPr lang="en-US" sz="2400" dirty="0">
                <a:latin typeface="Arial" charset="0"/>
              </a:endParaRPr>
            </a:p>
          </p:txBody>
        </p:sp>
      </p:grpSp>
      <p:grpSp>
        <p:nvGrpSpPr>
          <p:cNvPr id="45" name="Group 26"/>
          <p:cNvGrpSpPr>
            <a:grpSpLocks/>
          </p:cNvGrpSpPr>
          <p:nvPr/>
        </p:nvGrpSpPr>
        <p:grpSpPr bwMode="auto">
          <a:xfrm>
            <a:off x="251520" y="3642444"/>
            <a:ext cx="1662782" cy="2234828"/>
            <a:chOff x="815" y="1068"/>
            <a:chExt cx="1326" cy="1821"/>
          </a:xfrm>
          <a:solidFill>
            <a:schemeClr val="tx2">
              <a:lumMod val="20000"/>
              <a:lumOff val="80000"/>
            </a:schemeClr>
          </a:solidFill>
        </p:grpSpPr>
        <p:grpSp>
          <p:nvGrpSpPr>
            <p:cNvPr id="46" name="Group 18"/>
            <p:cNvGrpSpPr>
              <a:grpSpLocks/>
            </p:cNvGrpSpPr>
            <p:nvPr/>
          </p:nvGrpSpPr>
          <p:grpSpPr bwMode="auto">
            <a:xfrm>
              <a:off x="1012" y="1068"/>
              <a:ext cx="1129" cy="1592"/>
              <a:chOff x="1012" y="1257"/>
              <a:chExt cx="1129" cy="1592"/>
            </a:xfrm>
            <a:grpFill/>
          </p:grpSpPr>
          <p:grpSp>
            <p:nvGrpSpPr>
              <p:cNvPr id="50" name="Group 8"/>
              <p:cNvGrpSpPr>
                <a:grpSpLocks/>
              </p:cNvGrpSpPr>
              <p:nvPr/>
            </p:nvGrpSpPr>
            <p:grpSpPr bwMode="auto">
              <a:xfrm>
                <a:off x="1069" y="1257"/>
                <a:ext cx="1072" cy="1536"/>
                <a:chOff x="3488" y="2176"/>
                <a:chExt cx="1072" cy="1536"/>
              </a:xfrm>
              <a:grpFill/>
            </p:grpSpPr>
            <p:sp>
              <p:nvSpPr>
                <p:cNvPr id="54" name="AutoShape 9"/>
                <p:cNvSpPr>
                  <a:spLocks noChangeArrowheads="1"/>
                </p:cNvSpPr>
                <p:nvPr/>
              </p:nvSpPr>
              <p:spPr bwMode="auto">
                <a:xfrm>
                  <a:off x="3488" y="2176"/>
                  <a:ext cx="1072" cy="1536"/>
                </a:xfrm>
                <a:prstGeom prst="rtTriangle">
                  <a:avLst/>
                </a:prstGeom>
                <a:grp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55" name="Line 10"/>
                <p:cNvSpPr>
                  <a:spLocks noChangeShapeType="1"/>
                </p:cNvSpPr>
                <p:nvPr/>
              </p:nvSpPr>
              <p:spPr bwMode="auto">
                <a:xfrm>
                  <a:off x="3488" y="3516"/>
                  <a:ext cx="208" cy="4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1"/>
                <p:cNvSpPr>
                  <a:spLocks noChangeShapeType="1"/>
                </p:cNvSpPr>
                <p:nvPr/>
              </p:nvSpPr>
              <p:spPr bwMode="auto">
                <a:xfrm>
                  <a:off x="3704" y="3520"/>
                  <a:ext cx="0" cy="184"/>
                </a:xfrm>
                <a:prstGeom prst="line">
                  <a:avLst/>
                </a:pr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" name="Group 15"/>
              <p:cNvGrpSpPr>
                <a:grpSpLocks/>
              </p:cNvGrpSpPr>
              <p:nvPr/>
            </p:nvGrpSpPr>
            <p:grpSpPr bwMode="auto">
              <a:xfrm>
                <a:off x="1012" y="1601"/>
                <a:ext cx="1123" cy="1248"/>
                <a:chOff x="3305" y="2633"/>
                <a:chExt cx="1123" cy="1248"/>
              </a:xfrm>
              <a:grpFill/>
            </p:grpSpPr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969" y="3580"/>
                  <a:ext cx="459" cy="3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CA" dirty="0">
                      <a:latin typeface="Arial" charset="0"/>
                    </a:rPr>
                    <a:t>60°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  <p:sp>
              <p:nvSpPr>
                <p:cNvPr id="5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305" y="2633"/>
                  <a:ext cx="435" cy="30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  <a:defRPr/>
                  </a:pPr>
                  <a:r>
                    <a:rPr lang="en-CA" dirty="0">
                      <a:latin typeface="Arial" charset="0"/>
                    </a:rPr>
                    <a:t>30°</a:t>
                  </a:r>
                  <a:endParaRPr lang="en-US" baseline="30000" dirty="0">
                    <a:latin typeface="Arial" charset="0"/>
                  </a:endParaRPr>
                </a:p>
              </p:txBody>
            </p:sp>
          </p:grpSp>
        </p:grp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1368" y="2601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4.5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595" y="162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d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49" name="Text Box 25"/>
            <p:cNvSpPr txBox="1">
              <a:spLocks noChangeArrowheads="1"/>
            </p:cNvSpPr>
            <p:nvPr/>
          </p:nvSpPr>
          <p:spPr bwMode="auto">
            <a:xfrm>
              <a:off x="815" y="177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sz="2400" dirty="0">
                  <a:latin typeface="Arial" charset="0"/>
                </a:rPr>
                <a:t>c</a:t>
              </a:r>
              <a:endParaRPr lang="en-US" sz="2400" dirty="0">
                <a:latin typeface="Arial" charset="0"/>
              </a:endParaRPr>
            </a:p>
          </p:txBody>
        </p:sp>
      </p:grpSp>
      <p:graphicFrame>
        <p:nvGraphicFramePr>
          <p:cNvPr id="57" name="Object 2"/>
          <p:cNvGraphicFramePr>
            <a:graphicFrameLocks noChangeAspect="1"/>
          </p:cNvGraphicFramePr>
          <p:nvPr/>
        </p:nvGraphicFramePr>
        <p:xfrm>
          <a:off x="2583458" y="3734296"/>
          <a:ext cx="1701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701720" imgH="444240" progId="Equation.DSMT4">
                  <p:embed/>
                </p:oleObj>
              </mc:Choice>
              <mc:Fallback>
                <p:oleObj name="Equation" r:id="rId17" imgW="1701720" imgH="444240" progId="Equation.DSMT4">
                  <p:embed/>
                  <p:pic>
                    <p:nvPicPr>
                      <p:cNvPr id="5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3458" y="3734296"/>
                        <a:ext cx="1701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3"/>
          <p:cNvGraphicFramePr>
            <a:graphicFrameLocks noChangeAspect="1"/>
          </p:cNvGraphicFramePr>
          <p:nvPr/>
        </p:nvGraphicFramePr>
        <p:xfrm>
          <a:off x="2843808" y="4293096"/>
          <a:ext cx="1181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80800" imgH="444240" progId="Equation.DSMT4">
                  <p:embed/>
                </p:oleObj>
              </mc:Choice>
              <mc:Fallback>
                <p:oleObj name="Equation" r:id="rId19" imgW="1180800" imgH="444240" progId="Equation.DSMT4">
                  <p:embed/>
                  <p:pic>
                    <p:nvPicPr>
                      <p:cNvPr id="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93096"/>
                        <a:ext cx="1181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4"/>
          <p:cNvGraphicFramePr>
            <a:graphicFrameLocks noChangeAspect="1"/>
          </p:cNvGraphicFramePr>
          <p:nvPr/>
        </p:nvGraphicFramePr>
        <p:xfrm>
          <a:off x="2537420" y="5130130"/>
          <a:ext cx="1511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511280" imgH="317160" progId="Equation.DSMT4">
                  <p:embed/>
                </p:oleObj>
              </mc:Choice>
              <mc:Fallback>
                <p:oleObj name="Equation" r:id="rId21" imgW="1511280" imgH="317160" progId="Equation.DSMT4">
                  <p:embed/>
                  <p:pic>
                    <p:nvPicPr>
                      <p:cNvPr id="5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7420" y="5130130"/>
                        <a:ext cx="1511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"/>
          <p:cNvGraphicFramePr>
            <a:graphicFrameLocks noChangeAspect="1"/>
          </p:cNvGraphicFramePr>
          <p:nvPr/>
        </p:nvGraphicFramePr>
        <p:xfrm>
          <a:off x="2869208" y="5631780"/>
          <a:ext cx="482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82400" imgH="317160" progId="Equation.DSMT4">
                  <p:embed/>
                </p:oleObj>
              </mc:Choice>
              <mc:Fallback>
                <p:oleObj name="Equation" r:id="rId23" imgW="482400" imgH="317160" progId="Equation.DSMT4">
                  <p:embed/>
                  <p:pic>
                    <p:nvPicPr>
                      <p:cNvPr id="6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9208" y="5631780"/>
                        <a:ext cx="482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"/>
          <p:cNvGraphicFramePr>
            <a:graphicFrameLocks noChangeAspect="1"/>
          </p:cNvGraphicFramePr>
          <p:nvPr/>
        </p:nvGraphicFramePr>
        <p:xfrm>
          <a:off x="6228184" y="3501008"/>
          <a:ext cx="1028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028520" imgH="888840" progId="Equation.DSMT4">
                  <p:embed/>
                </p:oleObj>
              </mc:Choice>
              <mc:Fallback>
                <p:oleObj name="Equation" r:id="rId25" imgW="1028520" imgH="888840" progId="Equation.DSMT4">
                  <p:embed/>
                  <p:pic>
                    <p:nvPicPr>
                      <p:cNvPr id="6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501008"/>
                        <a:ext cx="10287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7"/>
          <p:cNvGraphicFramePr>
            <a:graphicFrameLocks noChangeAspect="1"/>
          </p:cNvGraphicFramePr>
          <p:nvPr/>
        </p:nvGraphicFramePr>
        <p:xfrm>
          <a:off x="6228184" y="4581128"/>
          <a:ext cx="144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447560" imgH="888840" progId="Equation.DSMT4">
                  <p:embed/>
                </p:oleObj>
              </mc:Choice>
              <mc:Fallback>
                <p:oleObj name="Equation" r:id="rId27" imgW="1447560" imgH="888840" progId="Equation.DSMT4">
                  <p:embed/>
                  <p:pic>
                    <p:nvPicPr>
                      <p:cNvPr id="6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581128"/>
                        <a:ext cx="144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8"/>
          <p:cNvGraphicFramePr>
            <a:graphicFrameLocks noChangeAspect="1"/>
          </p:cNvGraphicFramePr>
          <p:nvPr/>
        </p:nvGraphicFramePr>
        <p:xfrm>
          <a:off x="6372200" y="5445224"/>
          <a:ext cx="800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799920" imgH="888840" progId="Equation.DSMT4">
                  <p:embed/>
                </p:oleObj>
              </mc:Choice>
              <mc:Fallback>
                <p:oleObj name="Equation" r:id="rId29" imgW="799920" imgH="888840" progId="Equation.DSMT4">
                  <p:embed/>
                  <p:pic>
                    <p:nvPicPr>
                      <p:cNvPr id="6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5445224"/>
                        <a:ext cx="8001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6A2DD-DD75-4C7F-8630-F596122C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11" y="274638"/>
            <a:ext cx="8536899" cy="519841"/>
          </a:xfrm>
        </p:spPr>
        <p:txBody>
          <a:bodyPr>
            <a:normAutofit fontScale="90000"/>
          </a:bodyPr>
          <a:lstStyle/>
          <a:p>
            <a:r>
              <a:rPr lang="en-CA" dirty="0"/>
              <a:t>II) Using Special Triangles in an Unit Circle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EEE4B-33E7-4316-9BF8-791E050E29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4871" y="850692"/>
            <a:ext cx="8746761" cy="1735111"/>
          </a:xfrm>
        </p:spPr>
        <p:txBody>
          <a:bodyPr/>
          <a:lstStyle/>
          <a:p>
            <a:r>
              <a:rPr lang="en-CA" dirty="0"/>
              <a:t>If an angle has a reference angle of 30°, 60°, or 45°, you can use special triangles to find the sine/cosine/tangent of these angles </a:t>
            </a:r>
          </a:p>
          <a:p>
            <a:r>
              <a:rPr lang="en-CA" dirty="0"/>
              <a:t>Ex: Fine the exact value of sine/cosine/tangent of 330°</a:t>
            </a:r>
          </a:p>
        </p:txBody>
      </p:sp>
      <p:grpSp>
        <p:nvGrpSpPr>
          <p:cNvPr id="4" name="Group 10">
            <a:extLst>
              <a:ext uri="{FF2B5EF4-FFF2-40B4-BE49-F238E27FC236}">
                <a16:creationId xmlns:a16="http://schemas.microsoft.com/office/drawing/2014/main" id="{272CDB78-AFA8-4CB8-BF14-844BD2EF92E8}"/>
              </a:ext>
            </a:extLst>
          </p:cNvPr>
          <p:cNvGrpSpPr>
            <a:grpSpLocks/>
          </p:cNvGrpSpPr>
          <p:nvPr/>
        </p:nvGrpSpPr>
        <p:grpSpPr bwMode="auto">
          <a:xfrm>
            <a:off x="72299" y="3028013"/>
            <a:ext cx="3600296" cy="3270388"/>
            <a:chOff x="1000100" y="2786058"/>
            <a:chExt cx="2571768" cy="257176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A5A623DF-C2E3-4578-BA66-B79180C8A880}"/>
                </a:ext>
              </a:extLst>
            </p:cNvPr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9CEA462-0507-49CA-BE26-B57A56B9A71F}"/>
                </a:ext>
              </a:extLst>
            </p:cNvPr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7907EA51-E8DC-4A4A-92B0-264208DC2E48}"/>
              </a:ext>
            </a:extLst>
          </p:cNvPr>
          <p:cNvSpPr txBox="1"/>
          <p:nvPr/>
        </p:nvSpPr>
        <p:spPr>
          <a:xfrm>
            <a:off x="3962171" y="2510848"/>
            <a:ext cx="3607078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Which quadrant is 225</a:t>
            </a:r>
            <a:r>
              <a:rPr lang="en-CA" sz="2000" dirty="0">
                <a:solidFill>
                  <a:srgbClr val="FF0000"/>
                </a:solidFill>
              </a:rPr>
              <a:t>°</a:t>
            </a:r>
            <a:r>
              <a:rPr lang="en-CA" sz="2100" dirty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4AA54E-7C1A-4492-B19B-552F4609B4F5}"/>
              </a:ext>
            </a:extLst>
          </p:cNvPr>
          <p:cNvCxnSpPr>
            <a:cxnSpLocks/>
          </p:cNvCxnSpPr>
          <p:nvPr/>
        </p:nvCxnSpPr>
        <p:spPr>
          <a:xfrm flipH="1" flipV="1">
            <a:off x="1873418" y="4668277"/>
            <a:ext cx="1604305" cy="8181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61C630-A7D2-46F1-851E-95D23A5E4E96}"/>
              </a:ext>
            </a:extLst>
          </p:cNvPr>
          <p:cNvSpPr txBox="1"/>
          <p:nvPr/>
        </p:nvSpPr>
        <p:spPr>
          <a:xfrm>
            <a:off x="4007141" y="2960553"/>
            <a:ext cx="4095993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What is the reference angle?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B7B7C02-7E06-48D0-A5E9-2E01A4C9A0E6}"/>
              </a:ext>
            </a:extLst>
          </p:cNvPr>
          <p:cNvSpPr/>
          <p:nvPr/>
        </p:nvSpPr>
        <p:spPr>
          <a:xfrm>
            <a:off x="1291084" y="4018010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1F9D8310-C626-48F2-8385-2445D7E92CF6}"/>
              </a:ext>
            </a:extLst>
          </p:cNvPr>
          <p:cNvSpPr/>
          <p:nvPr/>
        </p:nvSpPr>
        <p:spPr>
          <a:xfrm>
            <a:off x="1286322" y="4044997"/>
            <a:ext cx="1260475" cy="1260475"/>
          </a:xfrm>
          <a:prstGeom prst="arc">
            <a:avLst>
              <a:gd name="adj1" fmla="val 1724422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4746FC-FA84-44D4-80C0-FC31BF2A8CC3}"/>
              </a:ext>
            </a:extLst>
          </p:cNvPr>
          <p:cNvSpPr txBox="1"/>
          <p:nvPr/>
        </p:nvSpPr>
        <p:spPr>
          <a:xfrm>
            <a:off x="4047115" y="3450231"/>
            <a:ext cx="4838184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Make the triangle using the ref angle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2275A50D-3A4A-439C-ADDE-DD508EB758B9}"/>
              </a:ext>
            </a:extLst>
          </p:cNvPr>
          <p:cNvSpPr/>
          <p:nvPr/>
        </p:nvSpPr>
        <p:spPr>
          <a:xfrm flipH="1" flipV="1">
            <a:off x="1850927" y="4690762"/>
            <a:ext cx="1716731" cy="841828"/>
          </a:xfrm>
          <a:prstGeom prst="triangle">
            <a:avLst>
              <a:gd name="adj" fmla="val 0"/>
            </a:avLst>
          </a:prstGeom>
          <a:solidFill>
            <a:srgbClr val="92D05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B46D7D16-D096-4DAB-8199-A8515609ED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2254"/>
              </p:ext>
            </p:extLst>
          </p:nvPr>
        </p:nvGraphicFramePr>
        <p:xfrm>
          <a:off x="2290793" y="4640262"/>
          <a:ext cx="48101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800" imgH="177480" progId="Equation.DSMT4">
                  <p:embed/>
                </p:oleObj>
              </mc:Choice>
              <mc:Fallback>
                <p:oleObj name="Equation" r:id="rId3" imgW="253800" imgH="177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46D7D16-D096-4DAB-8199-A8515609ED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0793" y="4640262"/>
                        <a:ext cx="481013" cy="33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7D1D95D2-6EB7-4DFC-8BDD-2B5C82AB6C57}"/>
              </a:ext>
            </a:extLst>
          </p:cNvPr>
          <p:cNvSpPr txBox="1"/>
          <p:nvPr/>
        </p:nvSpPr>
        <p:spPr>
          <a:xfrm>
            <a:off x="3949679" y="3847471"/>
            <a:ext cx="3669594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Q: Is this a special triangle?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F32EA95-5330-4231-A5E8-A4FC922FF1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439343"/>
              </p:ext>
            </p:extLst>
          </p:nvPr>
        </p:nvGraphicFramePr>
        <p:xfrm>
          <a:off x="2576773" y="5118803"/>
          <a:ext cx="2413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164880" progId="Equation.DSMT4">
                  <p:embed/>
                </p:oleObj>
              </mc:Choice>
              <mc:Fallback>
                <p:oleObj name="Equation" r:id="rId5" imgW="126720" imgH="1648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F32EA95-5330-4231-A5E8-A4FC922FF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76773" y="5118803"/>
                        <a:ext cx="241300" cy="31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CBD25F9A-E279-4F5B-98E9-5BBC538AEC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151988"/>
              </p:ext>
            </p:extLst>
          </p:nvPr>
        </p:nvGraphicFramePr>
        <p:xfrm>
          <a:off x="3542233" y="4854575"/>
          <a:ext cx="3651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440" imgH="164880" progId="Equation.DSMT4">
                  <p:embed/>
                </p:oleObj>
              </mc:Choice>
              <mc:Fallback>
                <p:oleObj name="Equation" r:id="rId7" imgW="190440" imgH="1648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CBD25F9A-E279-4F5B-98E9-5BBC538AEC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42233" y="4854575"/>
                        <a:ext cx="365125" cy="312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37A59949-77BD-4CBF-AA1D-FF98533D61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451629"/>
              </p:ext>
            </p:extLst>
          </p:nvPr>
        </p:nvGraphicFramePr>
        <p:xfrm>
          <a:off x="2604567" y="4283388"/>
          <a:ext cx="4365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8600" imgH="228600" progId="Equation.DSMT4">
                  <p:embed/>
                </p:oleObj>
              </mc:Choice>
              <mc:Fallback>
                <p:oleObj name="Equation" r:id="rId9" imgW="228600" imgH="2286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37A59949-77BD-4CBF-AA1D-FF98533D61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04567" y="4283388"/>
                        <a:ext cx="436562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94835CF6-2E3D-4503-ABA6-E04386B957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021212"/>
              </p:ext>
            </p:extLst>
          </p:nvPr>
        </p:nvGraphicFramePr>
        <p:xfrm>
          <a:off x="4186186" y="4556151"/>
          <a:ext cx="125571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60240" imgH="177480" progId="Equation.DSMT4">
                  <p:embed/>
                </p:oleObj>
              </mc:Choice>
              <mc:Fallback>
                <p:oleObj name="Equation" r:id="rId11" imgW="660240" imgH="1774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94835CF6-2E3D-4503-ABA6-E04386B957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86186" y="4556151"/>
                        <a:ext cx="1255712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29C57582-5593-4CF6-BBB9-9B6B5F64C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516480"/>
              </p:ext>
            </p:extLst>
          </p:nvPr>
        </p:nvGraphicFramePr>
        <p:xfrm>
          <a:off x="5427975" y="4347928"/>
          <a:ext cx="41116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5640" imgH="393480" progId="Equation.DSMT4">
                  <p:embed/>
                </p:oleObj>
              </mc:Choice>
              <mc:Fallback>
                <p:oleObj name="Equation" r:id="rId13" imgW="215640" imgH="393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29C57582-5593-4CF6-BBB9-9B6B5F64C4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27975" y="4347928"/>
                        <a:ext cx="411162" cy="744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7945E69-56A2-4C96-8C8F-A43FCD6DE4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2628370"/>
              </p:ext>
            </p:extLst>
          </p:nvPr>
        </p:nvGraphicFramePr>
        <p:xfrm>
          <a:off x="4178300" y="5383213"/>
          <a:ext cx="12795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72840" imgH="177480" progId="Equation.DSMT4">
                  <p:embed/>
                </p:oleObj>
              </mc:Choice>
              <mc:Fallback>
                <p:oleObj name="Equation" r:id="rId15" imgW="67284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C7945E69-56A2-4C96-8C8F-A43FCD6DE4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78300" y="5383213"/>
                        <a:ext cx="1279525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BCEB47A8-4BAE-442D-ABE3-7F6798B56C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202666"/>
              </p:ext>
            </p:extLst>
          </p:nvPr>
        </p:nvGraphicFramePr>
        <p:xfrm>
          <a:off x="5395913" y="5138738"/>
          <a:ext cx="4826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800" imgH="431640" progId="Equation.DSMT4">
                  <p:embed/>
                </p:oleObj>
              </mc:Choice>
              <mc:Fallback>
                <p:oleObj name="Equation" r:id="rId17" imgW="253800" imgH="4316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BCEB47A8-4BAE-442D-ABE3-7F6798B56C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395913" y="5138738"/>
                        <a:ext cx="482600" cy="81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10DB955E-0CA3-4567-899C-CABAB7C9F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066772"/>
              </p:ext>
            </p:extLst>
          </p:nvPr>
        </p:nvGraphicFramePr>
        <p:xfrm>
          <a:off x="4179888" y="6194425"/>
          <a:ext cx="12795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72840" imgH="177480" progId="Equation.DSMT4">
                  <p:embed/>
                </p:oleObj>
              </mc:Choice>
              <mc:Fallback>
                <p:oleObj name="Equation" r:id="rId19" imgW="672840" imgH="177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10DB955E-0CA3-4567-899C-CABAB7C9F2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179888" y="6194425"/>
                        <a:ext cx="1279525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5F16110-256C-4DDD-AEBA-4DCD07C767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027640"/>
              </p:ext>
            </p:extLst>
          </p:nvPr>
        </p:nvGraphicFramePr>
        <p:xfrm>
          <a:off x="5410903" y="5955155"/>
          <a:ext cx="48418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800" imgH="419040" progId="Equation.DSMT4">
                  <p:embed/>
                </p:oleObj>
              </mc:Choice>
              <mc:Fallback>
                <p:oleObj name="Equation" r:id="rId21" imgW="253800" imgH="419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15F16110-256C-4DDD-AEBA-4DCD07C767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410903" y="5955155"/>
                        <a:ext cx="484187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86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6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6FADE-2A8F-4E4B-856D-2E1DFDA8B7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2347" y="157397"/>
            <a:ext cx="8739265" cy="1963711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Given each of the angles below, find</a:t>
            </a:r>
          </a:p>
          <a:p>
            <a:pPr marL="0" indent="0">
              <a:buNone/>
            </a:pPr>
            <a:r>
              <a:rPr lang="en-CA" dirty="0"/>
              <a:t>a) The reference angle</a:t>
            </a:r>
          </a:p>
          <a:p>
            <a:pPr marL="0" indent="0">
              <a:buNone/>
            </a:pPr>
            <a:r>
              <a:rPr lang="en-CA" dirty="0"/>
              <a:t>b) Draw the special triangle using the reference angle</a:t>
            </a:r>
          </a:p>
          <a:p>
            <a:pPr marL="0" indent="0">
              <a:buNone/>
            </a:pPr>
            <a:r>
              <a:rPr lang="en-CA" dirty="0"/>
              <a:t>c) Find the exact value of Sine/Cosine/Tangent of each angle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ED7C85A-B430-491A-82D0-6FE6103B91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065630"/>
              </p:ext>
            </p:extLst>
          </p:nvPr>
        </p:nvGraphicFramePr>
        <p:xfrm>
          <a:off x="412070" y="2031546"/>
          <a:ext cx="656113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74560" imgH="203040" progId="Equation.DSMT4">
                  <p:embed/>
                </p:oleObj>
              </mc:Choice>
              <mc:Fallback>
                <p:oleObj name="Equation" r:id="rId3" imgW="237456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ED7C85A-B430-491A-82D0-6FE6103B91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070" y="2031546"/>
                        <a:ext cx="6561137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5754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  <p:tag name="ISPRING_RESOURCE_PATHS_HASH_2" val="b716cd90c0b87d2e4ab93c4a6aa617613cd2ee1"/>
  <p:tag name="ISPRING_SCORM_PASSING_SCORE" val="100.0000000000"/>
  <p:tag name="GENSWF_OUTPUT_FILE_NAME" val="pc11ch21b"/>
  <p:tag name="ISPRING_ULTRA_SCORM_COURSE_ID" val="28D9B562-5AE2-4C0B-B957-F1D829960DB6"/>
  <p:tag name="ISPRING_SCORM_RATE_SLIDES" val="1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RESOURCE_PATHS_HASH_PRESENTER" val="a98ed321897658dca3de59a9c2e29e01f24346d"/>
  <p:tag name="ISPRING_PLAYERS_CUSTOMIZATION_2" val="UEsDBBQAAgAIAANOaV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A05p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A05p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ANOaV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A05p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ANOaVKOc/b6agAAAOUAAAAaAAAAbm9uZS9odG1sX3NraW5fc2V0dGluZ3MuanOr5lIAAqUcJQUrhWowG8xPKi0pyc/TS87PK0nNK9HLyy/KTQSrUVJ2AwMlHZyK88tSiwgoTUtMTkUx1NTIwskFp0qEiSZO5i7OlsjqChLTU/WSEpOz04vyS/NSIMqcXV0MXYyVwKpquWoBUEsDBBQAAgAIAANOaVK8fTX3SgAAAEkAAAAXAAAAbm9uZS9sb2NhbF9zZXR0aW5ncy54bWyzsa/IzVEoSy0qzszPs1Uy1DNQUkjNS85PycxLt1UKDXHTtVBSKC5JzEtJzMnPS7VVystXUrC347LJyU9OzAlOLSkBKizWt+MCAFBLAwQUAAIACAAGTml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Bk5p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GTml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Bk5p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AGTml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Bk5p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AZOaVK45zzyXgAAAGMAAAAlAAAAdW5pdmVyc2FsLW5vLXZpZGVvL2xvY2FsX3NldHRpbmdzLnhtbA3KvQ5AQAwA4N1TNN39bQbHZrTgARoakfRacUd4e7d9w9f2rxd4+AqHqcO6qBBYV9sO3R0u85A3CCGSbiSm7FANoe+yVmwlmTjGFAOcQh9fM/uEyCP5NIdbBMsu+wFQSwECAAAUAAIACAADTmlSXK2x+KEDAADvDAAAGAAAAAAAAAABAAAAAAAAAAAAbm9uZS9jb21tb25fbWVzc2FnZXMubG5nUEsBAgAAFAACAAgAA05pUhUeYBujAAAAfwEAACkAAAAAAAAAAQAAAAAA1wMAAG5vbmUvcGxheWJhY2tfYW5kX25hdmlnYXRpb25fc2V0dGluZ3MueG1sUEsBAgAAFAACAAgAA05pUh9UimowAwAAxw4AACIAAAAAAAAAAQAAAAAAwQQAAG5vbmUvZmxhc2hfcHVibGlzaGluZ19zZXR0aW5ncy54bWxQSwECAAAUAAIACAADTmlScVeUnRUBAADRAgAAHAAAAAAAAAABAAAAAAAxCAAAbm9uZS9mbGFzaF9za2luX3NldHRpbmdzLnhtbFBLAQIAABQAAgAIAANOaVLXm3CWKwMAAG8OAAAhAAAAAAAAAAEAAAAAAIAJAABub25lL2h0bWxfcHVibGlzaGluZ19zZXR0aW5ncy54bWxQSwECAAAUAAIACAADTmlSjnP2+moAAADlAAAAGgAAAAAAAAABAAAAAADqDAAAbm9uZS9odG1sX3NraW5fc2V0dGluZ3MuanNQSwECAAAUAAIACAADTmlSvH0190oAAABJAAAAFwAAAAAAAAABAAAAAACMDQAAbm9uZS9sb2NhbF9zZXR0aW5ncy54bWxQSwECAAAUAAIACAAGTmlSnF4yCBQGAAA3FwAAJgAAAAAAAAABAAAAAAALDgAAdW5pdmVyc2FsLW5vLXZpZGVvL2NvbW1vbl9tZXNzYWdlcy5sbmdQSwECAAAUAAIACAAGTmlSFR5gG6MAAAB/AQAANwAAAAAAAAABAAAAAABjFAAAdW5pdmVyc2FsLW5vLXZpZGVvL3BsYXliYWNrX2FuZF9uYXZpZ2F0aW9uX3NldHRpbmdzLnhtbFBLAQIAABQAAgAIAAZOaVJLM4aKLwUAAGgdAAAwAAAAAAAAAAEAAAAAAFsVAAB1bml2ZXJzYWwtbm8tdmlkZW8vZmxhc2hfcHVibGlzaGluZ19zZXR0aW5ncy54bWxQSwECAAAUAAIACAAGTmlSDnvHIGUDAACXDAAAKgAAAAAAAAABAAAAAADYGgAAdW5pdmVyc2FsLW5vLXZpZGVvL2ZsYXNoX3NraW5fc2V0dGluZ3MueG1sUEsBAgAAFAACAAgABk5pUvrnN04qBQAA8hwAAC8AAAAAAAAAAQAAAAAAhR4AAHVuaXZlcnNhbC1uby12aWRlby9odG1sX3B1Ymxpc2hpbmdfc2V0dGluZ3MueG1sUEsBAgAAFAACAAgABk5pUuxMWVK2AQAAegYAACgAAAAAAAAAAQAAAAAA/CMAAHVuaXZlcnNhbC1uby12aWRlby9odG1sX3NraW5fc2V0dGluZ3MuanNQSwECAAAUAAIACAAGTmlSuOc88l4AAABjAAAAJQAAAAAAAAABAAAAAAD4JQAAdW5pdmVyc2FsLW5vLXZpZGVvL2xvY2FsX3NldHRpbmdzLnhtbFBLBQYAAAAADgAOAIgEAACZJgAAAAA="/>
  <p:tag name="ISPRING_LMS_API_VERSION" val="SCORM 2004 (2nd edition)"/>
  <p:tag name="ISPRING_ULTRA_SCORM_COURCE_TITLE" val="Lesson 3 Special Triangles and Angles in Standard Position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CURRENT_PLAYER_ID" val="universal-no-video"/>
  <p:tag name="ISPRING_PRESENTATION_TITLE" val="Lesson 3 Special Triangles and Angles in Standard Position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1600</TotalTime>
  <Words>1133</Words>
  <Application>Microsoft Office PowerPoint</Application>
  <PresentationFormat>On-screen Show (4:3)</PresentationFormat>
  <Paragraphs>140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Century Schoolbook</vt:lpstr>
      <vt:lpstr>Wingdings</vt:lpstr>
      <vt:lpstr>Wingdings 2</vt:lpstr>
      <vt:lpstr>Oriel</vt:lpstr>
      <vt:lpstr>Equation</vt:lpstr>
      <vt:lpstr>MathType 6.0 Equation</vt:lpstr>
      <vt:lpstr>Trigonometry Lesson 3 Special Triangles and angles in standard Position </vt:lpstr>
      <vt:lpstr>Review: Equilateral, Isosceles, and Right Triangles</vt:lpstr>
      <vt:lpstr>i) What are Special Triangles?</vt:lpstr>
      <vt:lpstr>PowerPoint Presentation</vt:lpstr>
      <vt:lpstr>PowerPoint Presentation</vt:lpstr>
      <vt:lpstr>PowerPoint Presentation</vt:lpstr>
      <vt:lpstr>Practice: Use the special triangles to determine the lengths of the unknown sides</vt:lpstr>
      <vt:lpstr>II) Using Special Triangles in an Unit Circle</vt:lpstr>
      <vt:lpstr>PowerPoint Presentation</vt:lpstr>
      <vt:lpstr>III) Using Special Triangles to Solve Trig Equations</vt:lpstr>
      <vt:lpstr>IV) Recognizing Reference angles</vt:lpstr>
      <vt:lpstr>PowerPoint Presentation</vt:lpstr>
      <vt:lpstr>PowerPoint Presentation</vt:lpstr>
      <vt:lpstr>PowerPoint Presentation</vt:lpstr>
      <vt:lpstr>V) Right Triangle Property:</vt:lpstr>
      <vt:lpstr>PowerPoint Presentation</vt:lpstr>
      <vt:lpstr>PowerPoint Presentation</vt:lpstr>
      <vt:lpstr>Ex: Find the missing lengths:</vt:lpstr>
      <vt:lpstr>Example 3: An equilateral triangle is inscribed in a circle with a diameter of 20 cm. Determine the area of the triangle in exact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 Special Triangles and Angles in Standard Position</dc:title>
  <dc:creator>Danny Young</dc:creator>
  <cp:lastModifiedBy>Danny Young</cp:lastModifiedBy>
  <cp:revision>37</cp:revision>
  <dcterms:created xsi:type="dcterms:W3CDTF">2011-06-27T16:11:13Z</dcterms:created>
  <dcterms:modified xsi:type="dcterms:W3CDTF">2021-03-29T17:11:30Z</dcterms:modified>
</cp:coreProperties>
</file>